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405" r:id="rId3"/>
    <p:sldId id="416" r:id="rId4"/>
    <p:sldId id="336" r:id="rId5"/>
    <p:sldId id="296" r:id="rId6"/>
    <p:sldId id="297" r:id="rId7"/>
    <p:sldId id="298" r:id="rId8"/>
    <p:sldId id="391" r:id="rId9"/>
    <p:sldId id="332" r:id="rId10"/>
    <p:sldId id="409" r:id="rId11"/>
    <p:sldId id="392" r:id="rId12"/>
    <p:sldId id="393" r:id="rId13"/>
    <p:sldId id="394" r:id="rId14"/>
    <p:sldId id="395" r:id="rId15"/>
    <p:sldId id="410" r:id="rId16"/>
    <p:sldId id="420" r:id="rId17"/>
    <p:sldId id="413" r:id="rId18"/>
    <p:sldId id="421" r:id="rId19"/>
    <p:sldId id="412" r:id="rId20"/>
    <p:sldId id="407" r:id="rId21"/>
    <p:sldId id="396" r:id="rId22"/>
    <p:sldId id="398" r:id="rId23"/>
    <p:sldId id="639" r:id="rId24"/>
    <p:sldId id="308" r:id="rId25"/>
    <p:sldId id="640" r:id="rId26"/>
    <p:sldId id="2134806178" r:id="rId27"/>
    <p:sldId id="2134806179" r:id="rId28"/>
    <p:sldId id="2134806180" r:id="rId29"/>
    <p:sldId id="411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AF"/>
    <a:srgbClr val="00AEC4"/>
    <a:srgbClr val="00B8CF"/>
    <a:srgbClr val="00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729C7-2704-C846-A2A2-CBDDB5151D35}" v="25" dt="2025-06-17T18:52:00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4"/>
    <p:restoredTop sz="94640"/>
  </p:normalViewPr>
  <p:slideViewPr>
    <p:cSldViewPr snapToGrid="0">
      <p:cViewPr varScale="1">
        <p:scale>
          <a:sx n="87" d="100"/>
          <a:sy n="87" d="100"/>
        </p:scale>
        <p:origin x="22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ard-Kubow, Karen Beth - barnarkb" userId="2d17eb97-f746-41b7-8ff8-8b62ce1c16c1" providerId="ADAL" clId="{BF9D0D2D-9FF9-CE49-8B32-3173D061DB5B}"/>
    <pc:docChg chg="custSel delSld modSld">
      <pc:chgData name="Barnard-Kubow, Karen Beth - barnarkb" userId="2d17eb97-f746-41b7-8ff8-8b62ce1c16c1" providerId="ADAL" clId="{BF9D0D2D-9FF9-CE49-8B32-3173D061DB5B}" dt="2025-01-17T21:01:03.391" v="10" actId="14100"/>
      <pc:docMkLst>
        <pc:docMk/>
      </pc:docMkLst>
      <pc:sldChg chg="addSp delSp modSp mod">
        <pc:chgData name="Barnard-Kubow, Karen Beth - barnarkb" userId="2d17eb97-f746-41b7-8ff8-8b62ce1c16c1" providerId="ADAL" clId="{BF9D0D2D-9FF9-CE49-8B32-3173D061DB5B}" dt="2025-01-17T21:01:03.391" v="10" actId="14100"/>
        <pc:sldMkLst>
          <pc:docMk/>
          <pc:sldMk cId="3275878852" sldId="296"/>
        </pc:sldMkLst>
      </pc:sldChg>
      <pc:sldChg chg="del">
        <pc:chgData name="Barnard-Kubow, Karen Beth - barnarkb" userId="2d17eb97-f746-41b7-8ff8-8b62ce1c16c1" providerId="ADAL" clId="{BF9D0D2D-9FF9-CE49-8B32-3173D061DB5B}" dt="2025-01-17T21:00:23.813" v="1" actId="2696"/>
        <pc:sldMkLst>
          <pc:docMk/>
          <pc:sldMk cId="4017038417" sldId="2134806181"/>
        </pc:sldMkLst>
      </pc:sldChg>
      <pc:sldChg chg="del">
        <pc:chgData name="Barnard-Kubow, Karen Beth - barnarkb" userId="2d17eb97-f746-41b7-8ff8-8b62ce1c16c1" providerId="ADAL" clId="{BF9D0D2D-9FF9-CE49-8B32-3173D061DB5B}" dt="2025-01-17T21:00:23.169" v="0" actId="2696"/>
        <pc:sldMkLst>
          <pc:docMk/>
          <pc:sldMk cId="3310252673" sldId="2134806182"/>
        </pc:sldMkLst>
      </pc:sldChg>
      <pc:sldChg chg="del">
        <pc:chgData name="Barnard-Kubow, Karen Beth - barnarkb" userId="2d17eb97-f746-41b7-8ff8-8b62ce1c16c1" providerId="ADAL" clId="{BF9D0D2D-9FF9-CE49-8B32-3173D061DB5B}" dt="2025-01-17T21:00:25.017" v="2" actId="2696"/>
        <pc:sldMkLst>
          <pc:docMk/>
          <pc:sldMk cId="4130226812" sldId="2134806183"/>
        </pc:sldMkLst>
      </pc:sldChg>
    </pc:docChg>
  </pc:docChgLst>
  <pc:docChgLst>
    <pc:chgData name="Barnard-Kubow, Karen Beth - barnarkb" userId="2d17eb97-f746-41b7-8ff8-8b62ce1c16c1" providerId="ADAL" clId="{9B2729C7-2704-C846-A2A2-CBDDB5151D35}"/>
    <pc:docChg chg="undo custSel addSld delSld modSld">
      <pc:chgData name="Barnard-Kubow, Karen Beth - barnarkb" userId="2d17eb97-f746-41b7-8ff8-8b62ce1c16c1" providerId="ADAL" clId="{9B2729C7-2704-C846-A2A2-CBDDB5151D35}" dt="2025-06-17T18:51:56.818" v="104" actId="1076"/>
      <pc:docMkLst>
        <pc:docMk/>
      </pc:docMkLst>
      <pc:sldChg chg="modNotesTx">
        <pc:chgData name="Barnard-Kubow, Karen Beth - barnarkb" userId="2d17eb97-f746-41b7-8ff8-8b62ce1c16c1" providerId="ADAL" clId="{9B2729C7-2704-C846-A2A2-CBDDB5151D35}" dt="2025-06-16T20:06:41.695" v="54" actId="20577"/>
        <pc:sldMkLst>
          <pc:docMk/>
          <pc:sldMk cId="1585285704" sldId="256"/>
        </pc:sldMkLst>
      </pc:sldChg>
      <pc:sldChg chg="addSp delSp modSp mod">
        <pc:chgData name="Barnard-Kubow, Karen Beth - barnarkb" userId="2d17eb97-f746-41b7-8ff8-8b62ce1c16c1" providerId="ADAL" clId="{9B2729C7-2704-C846-A2A2-CBDDB5151D35}" dt="2025-06-17T18:51:56.818" v="104" actId="1076"/>
        <pc:sldMkLst>
          <pc:docMk/>
          <pc:sldMk cId="3275878852" sldId="296"/>
        </pc:sldMkLst>
        <pc:spChg chg="add del mod topLvl">
          <ac:chgData name="Barnard-Kubow, Karen Beth - barnarkb" userId="2d17eb97-f746-41b7-8ff8-8b62ce1c16c1" providerId="ADAL" clId="{9B2729C7-2704-C846-A2A2-CBDDB5151D35}" dt="2025-06-17T18:50:01.345" v="91" actId="11529"/>
          <ac:spMkLst>
            <pc:docMk/>
            <pc:sldMk cId="3275878852" sldId="296"/>
            <ac:spMk id="4" creationId="{1C9D7F61-14F5-0666-6B07-A4E3D406DE07}"/>
          </ac:spMkLst>
        </pc:spChg>
        <pc:spChg chg="add mod">
          <ac:chgData name="Barnard-Kubow, Karen Beth - barnarkb" userId="2d17eb97-f746-41b7-8ff8-8b62ce1c16c1" providerId="ADAL" clId="{9B2729C7-2704-C846-A2A2-CBDDB5151D35}" dt="2025-06-17T18:49:59.296" v="87" actId="1076"/>
          <ac:spMkLst>
            <pc:docMk/>
            <pc:sldMk cId="3275878852" sldId="296"/>
            <ac:spMk id="7" creationId="{FBED49DD-33E9-DF4E-9BE3-7AD4AA462D1C}"/>
          </ac:spMkLst>
        </pc:spChg>
        <pc:spChg chg="mod">
          <ac:chgData name="Barnard-Kubow, Karen Beth - barnarkb" userId="2d17eb97-f746-41b7-8ff8-8b62ce1c16c1" providerId="ADAL" clId="{9B2729C7-2704-C846-A2A2-CBDDB5151D35}" dt="2025-06-17T18:51:43.585" v="98"/>
          <ac:spMkLst>
            <pc:docMk/>
            <pc:sldMk cId="3275878852" sldId="296"/>
            <ac:spMk id="13" creationId="{4DBE67BE-1CF0-7D2C-1BE2-2EFFC94614EF}"/>
          </ac:spMkLst>
        </pc:spChg>
        <pc:spChg chg="mod">
          <ac:chgData name="Barnard-Kubow, Karen Beth - barnarkb" userId="2d17eb97-f746-41b7-8ff8-8b62ce1c16c1" providerId="ADAL" clId="{9B2729C7-2704-C846-A2A2-CBDDB5151D35}" dt="2025-06-17T18:51:43.585" v="98"/>
          <ac:spMkLst>
            <pc:docMk/>
            <pc:sldMk cId="3275878852" sldId="296"/>
            <ac:spMk id="14" creationId="{14C0F0E2-0CF3-1B2F-24AF-D4CF34D606E3}"/>
          </ac:spMkLst>
        </pc:spChg>
        <pc:spChg chg="add del mod">
          <ac:chgData name="Barnard-Kubow, Karen Beth - barnarkb" userId="2d17eb97-f746-41b7-8ff8-8b62ce1c16c1" providerId="ADAL" clId="{9B2729C7-2704-C846-A2A2-CBDDB5151D35}" dt="2025-06-17T18:51:55.494" v="102" actId="478"/>
          <ac:spMkLst>
            <pc:docMk/>
            <pc:sldMk cId="3275878852" sldId="296"/>
            <ac:spMk id="15" creationId="{39C6FE5B-05C4-EF8A-C0C0-ECB9767A14FC}"/>
          </ac:spMkLst>
        </pc:spChg>
        <pc:spChg chg="mod">
          <ac:chgData name="Barnard-Kubow, Karen Beth - barnarkb" userId="2d17eb97-f746-41b7-8ff8-8b62ce1c16c1" providerId="ADAL" clId="{9B2729C7-2704-C846-A2A2-CBDDB5151D35}" dt="2025-06-17T18:51:43.585" v="98"/>
          <ac:spMkLst>
            <pc:docMk/>
            <pc:sldMk cId="3275878852" sldId="296"/>
            <ac:spMk id="20" creationId="{452734C4-E87B-8788-6D55-5529323CEBD3}"/>
          </ac:spMkLst>
        </pc:spChg>
        <pc:spChg chg="mod">
          <ac:chgData name="Barnard-Kubow, Karen Beth - barnarkb" userId="2d17eb97-f746-41b7-8ff8-8b62ce1c16c1" providerId="ADAL" clId="{9B2729C7-2704-C846-A2A2-CBDDB5151D35}" dt="2025-06-17T18:50:01.765" v="92" actId="1076"/>
          <ac:spMkLst>
            <pc:docMk/>
            <pc:sldMk cId="3275878852" sldId="296"/>
            <ac:spMk id="132" creationId="{00000000-0000-0000-0000-000000000000}"/>
          </ac:spMkLst>
        </pc:spChg>
        <pc:grpChg chg="add del mod">
          <ac:chgData name="Barnard-Kubow, Karen Beth - barnarkb" userId="2d17eb97-f746-41b7-8ff8-8b62ce1c16c1" providerId="ADAL" clId="{9B2729C7-2704-C846-A2A2-CBDDB5151D35}" dt="2025-06-17T18:50:00.151" v="88" actId="164"/>
          <ac:grpSpMkLst>
            <pc:docMk/>
            <pc:sldMk cId="3275878852" sldId="296"/>
            <ac:grpSpMk id="6" creationId="{BC061E22-82BE-86D5-005C-3B4AC736314E}"/>
          </ac:grpSpMkLst>
        </pc:grpChg>
        <pc:grpChg chg="add mod">
          <ac:chgData name="Barnard-Kubow, Karen Beth - barnarkb" userId="2d17eb97-f746-41b7-8ff8-8b62ce1c16c1" providerId="ADAL" clId="{9B2729C7-2704-C846-A2A2-CBDDB5151D35}" dt="2025-06-17T18:49:59.075" v="86" actId="164"/>
          <ac:grpSpMkLst>
            <pc:docMk/>
            <pc:sldMk cId="3275878852" sldId="296"/>
            <ac:grpSpMk id="8" creationId="{E7FF0D4A-8F80-2888-D1D6-71F44FED9B04}"/>
          </ac:grpSpMkLst>
        </pc:grpChg>
        <pc:grpChg chg="add mod">
          <ac:chgData name="Barnard-Kubow, Karen Beth - barnarkb" userId="2d17eb97-f746-41b7-8ff8-8b62ce1c16c1" providerId="ADAL" clId="{9B2729C7-2704-C846-A2A2-CBDDB5151D35}" dt="2025-06-17T18:49:49.830" v="82" actId="164"/>
          <ac:grpSpMkLst>
            <pc:docMk/>
            <pc:sldMk cId="3275878852" sldId="296"/>
            <ac:grpSpMk id="9" creationId="{9A3D350A-C038-F5D2-9BDC-A87AD4FC36F7}"/>
          </ac:grpSpMkLst>
        </pc:grpChg>
        <pc:grpChg chg="add mod">
          <ac:chgData name="Barnard-Kubow, Karen Beth - barnarkb" userId="2d17eb97-f746-41b7-8ff8-8b62ce1c16c1" providerId="ADAL" clId="{9B2729C7-2704-C846-A2A2-CBDDB5151D35}" dt="2025-06-17T18:51:56.818" v="104" actId="1076"/>
          <ac:grpSpMkLst>
            <pc:docMk/>
            <pc:sldMk cId="3275878852" sldId="296"/>
            <ac:grpSpMk id="10" creationId="{7D3C8916-ACF1-C4E4-C779-C069FE941144}"/>
          </ac:grpSpMkLst>
        </pc:grpChg>
        <pc:grpChg chg="add del mod">
          <ac:chgData name="Barnard-Kubow, Karen Beth - barnarkb" userId="2d17eb97-f746-41b7-8ff8-8b62ce1c16c1" providerId="ADAL" clId="{9B2729C7-2704-C846-A2A2-CBDDB5151D35}" dt="2025-06-17T18:51:55.494" v="102" actId="478"/>
          <ac:grpSpMkLst>
            <pc:docMk/>
            <pc:sldMk cId="3275878852" sldId="296"/>
            <ac:grpSpMk id="11" creationId="{5FF8C346-47B2-F0E0-18F0-25A69CA098F5}"/>
          </ac:grpSpMkLst>
        </pc:grpChg>
        <pc:grpChg chg="mod">
          <ac:chgData name="Barnard-Kubow, Karen Beth - barnarkb" userId="2d17eb97-f746-41b7-8ff8-8b62ce1c16c1" providerId="ADAL" clId="{9B2729C7-2704-C846-A2A2-CBDDB5151D35}" dt="2025-06-17T18:51:55.494" v="102" actId="478"/>
          <ac:grpSpMkLst>
            <pc:docMk/>
            <pc:sldMk cId="3275878852" sldId="296"/>
            <ac:grpSpMk id="16" creationId="{3946A3B3-C6EC-E024-23E7-1B73055ADF7B}"/>
          </ac:grpSpMkLst>
        </pc:grpChg>
        <pc:picChg chg="mod topLvl">
          <ac:chgData name="Barnard-Kubow, Karen Beth - barnarkb" userId="2d17eb97-f746-41b7-8ff8-8b62ce1c16c1" providerId="ADAL" clId="{9B2729C7-2704-C846-A2A2-CBDDB5151D35}" dt="2025-06-17T18:50:00.151" v="88" actId="164"/>
          <ac:picMkLst>
            <pc:docMk/>
            <pc:sldMk cId="3275878852" sldId="296"/>
            <ac:picMk id="2" creationId="{33D4ADFE-4A51-4F9E-76C9-66876DBD349B}"/>
          </ac:picMkLst>
        </pc:picChg>
        <pc:picChg chg="add mod">
          <ac:chgData name="Barnard-Kubow, Karen Beth - barnarkb" userId="2d17eb97-f746-41b7-8ff8-8b62ce1c16c1" providerId="ADAL" clId="{9B2729C7-2704-C846-A2A2-CBDDB5151D35}" dt="2025-06-17T18:50:03.812" v="96" actId="1076"/>
          <ac:picMkLst>
            <pc:docMk/>
            <pc:sldMk cId="3275878852" sldId="296"/>
            <ac:picMk id="3" creationId="{4DD0B443-CA1B-752F-C601-0DDB362D8A47}"/>
          </ac:picMkLst>
        </pc:picChg>
        <pc:picChg chg="add del mod">
          <ac:chgData name="Barnard-Kubow, Karen Beth - barnarkb" userId="2d17eb97-f746-41b7-8ff8-8b62ce1c16c1" providerId="ADAL" clId="{9B2729C7-2704-C846-A2A2-CBDDB5151D35}" dt="2025-06-17T18:50:04.859" v="97" actId="478"/>
          <ac:picMkLst>
            <pc:docMk/>
            <pc:sldMk cId="3275878852" sldId="296"/>
            <ac:picMk id="5" creationId="{B6EF7AAD-ACF7-4749-8641-705BD4EAFB14}"/>
          </ac:picMkLst>
        </pc:picChg>
        <pc:picChg chg="mod">
          <ac:chgData name="Barnard-Kubow, Karen Beth - barnarkb" userId="2d17eb97-f746-41b7-8ff8-8b62ce1c16c1" providerId="ADAL" clId="{9B2729C7-2704-C846-A2A2-CBDDB5151D35}" dt="2025-06-17T18:51:43.585" v="98"/>
          <ac:picMkLst>
            <pc:docMk/>
            <pc:sldMk cId="3275878852" sldId="296"/>
            <ac:picMk id="12" creationId="{3C9E679B-9EC0-39FC-0804-7514396FAB33}"/>
          </ac:picMkLst>
        </pc:picChg>
        <pc:picChg chg="mod">
          <ac:chgData name="Barnard-Kubow, Karen Beth - barnarkb" userId="2d17eb97-f746-41b7-8ff8-8b62ce1c16c1" providerId="ADAL" clId="{9B2729C7-2704-C846-A2A2-CBDDB5151D35}" dt="2025-06-17T18:51:43.585" v="98"/>
          <ac:picMkLst>
            <pc:docMk/>
            <pc:sldMk cId="3275878852" sldId="296"/>
            <ac:picMk id="17" creationId="{791C14A5-7302-3F05-A1AE-4C326D8B7E1B}"/>
          </ac:picMkLst>
        </pc:picChg>
        <pc:picChg chg="mod">
          <ac:chgData name="Barnard-Kubow, Karen Beth - barnarkb" userId="2d17eb97-f746-41b7-8ff8-8b62ce1c16c1" providerId="ADAL" clId="{9B2729C7-2704-C846-A2A2-CBDDB5151D35}" dt="2025-06-17T18:51:43.585" v="98"/>
          <ac:picMkLst>
            <pc:docMk/>
            <pc:sldMk cId="3275878852" sldId="296"/>
            <ac:picMk id="19" creationId="{6F38DF87-0802-DECC-67E7-4DD8471BE816}"/>
          </ac:picMkLst>
        </pc:picChg>
      </pc:sldChg>
      <pc:sldChg chg="add del">
        <pc:chgData name="Barnard-Kubow, Karen Beth - barnarkb" userId="2d17eb97-f746-41b7-8ff8-8b62ce1c16c1" providerId="ADAL" clId="{9B2729C7-2704-C846-A2A2-CBDDB5151D35}" dt="2025-06-17T18:49:49.107" v="81" actId="2696"/>
        <pc:sldMkLst>
          <pc:docMk/>
          <pc:sldMk cId="4000181278" sldId="297"/>
        </pc:sldMkLst>
      </pc:sldChg>
      <pc:sldChg chg="add del">
        <pc:chgData name="Barnard-Kubow, Karen Beth - barnarkb" userId="2d17eb97-f746-41b7-8ff8-8b62ce1c16c1" providerId="ADAL" clId="{9B2729C7-2704-C846-A2A2-CBDDB5151D35}" dt="2025-06-17T18:49:48.556" v="80" actId="2696"/>
        <pc:sldMkLst>
          <pc:docMk/>
          <pc:sldMk cId="357168140" sldId="298"/>
        </pc:sldMkLst>
      </pc:sldChg>
      <pc:sldChg chg="modNotesTx">
        <pc:chgData name="Barnard-Kubow, Karen Beth - barnarkb" userId="2d17eb97-f746-41b7-8ff8-8b62ce1c16c1" providerId="ADAL" clId="{9B2729C7-2704-C846-A2A2-CBDDB5151D35}" dt="2025-06-16T20:05:20.165" v="14" actId="20577"/>
        <pc:sldMkLst>
          <pc:docMk/>
          <pc:sldMk cId="1832943716" sldId="308"/>
        </pc:sldMkLst>
      </pc:sldChg>
      <pc:sldChg chg="delSp mod modNotesTx">
        <pc:chgData name="Barnard-Kubow, Karen Beth - barnarkb" userId="2d17eb97-f746-41b7-8ff8-8b62ce1c16c1" providerId="ADAL" clId="{9B2729C7-2704-C846-A2A2-CBDDB5151D35}" dt="2025-06-16T20:05:11.077" v="12" actId="20577"/>
        <pc:sldMkLst>
          <pc:docMk/>
          <pc:sldMk cId="618818812" sldId="639"/>
        </pc:sldMkLst>
        <pc:spChg chg="del">
          <ac:chgData name="Barnard-Kubow, Karen Beth - barnarkb" userId="2d17eb97-f746-41b7-8ff8-8b62ce1c16c1" providerId="ADAL" clId="{9B2729C7-2704-C846-A2A2-CBDDB5151D35}" dt="2025-06-16T20:04:50.102" v="1" actId="478"/>
          <ac:spMkLst>
            <pc:docMk/>
            <pc:sldMk cId="618818812" sldId="639"/>
            <ac:spMk id="4" creationId="{BB942AA6-9871-6425-A4F9-A8DF1CA620DF}"/>
          </ac:spMkLst>
        </pc:spChg>
      </pc:sldChg>
      <pc:sldChg chg="modNotesTx">
        <pc:chgData name="Barnard-Kubow, Karen Beth - barnarkb" userId="2d17eb97-f746-41b7-8ff8-8b62ce1c16c1" providerId="ADAL" clId="{9B2729C7-2704-C846-A2A2-CBDDB5151D35}" dt="2025-06-16T20:05:24.172" v="16" actId="20577"/>
        <pc:sldMkLst>
          <pc:docMk/>
          <pc:sldMk cId="2556044319" sldId="640"/>
        </pc:sldMkLst>
      </pc:sldChg>
      <pc:sldChg chg="modNotesTx">
        <pc:chgData name="Barnard-Kubow, Karen Beth - barnarkb" userId="2d17eb97-f746-41b7-8ff8-8b62ce1c16c1" providerId="ADAL" clId="{9B2729C7-2704-C846-A2A2-CBDDB5151D35}" dt="2025-06-16T20:05:30.008" v="18" actId="20577"/>
        <pc:sldMkLst>
          <pc:docMk/>
          <pc:sldMk cId="468932756" sldId="2134806178"/>
        </pc:sldMkLst>
      </pc:sldChg>
    </pc:docChg>
  </pc:docChgLst>
  <pc:docChgLst>
    <pc:chgData name="Barnard-Kubow, Karen Beth - barnarkb" userId="2d17eb97-f746-41b7-8ff8-8b62ce1c16c1" providerId="ADAL" clId="{BFCC5184-9413-2941-9597-1634A8D590EC}"/>
    <pc:docChg chg="undo custSel modSld">
      <pc:chgData name="Barnard-Kubow, Karen Beth - barnarkb" userId="2d17eb97-f746-41b7-8ff8-8b62ce1c16c1" providerId="ADAL" clId="{BFCC5184-9413-2941-9597-1634A8D590EC}" dt="2024-09-20T15:18:35.355" v="9" actId="1076"/>
      <pc:docMkLst>
        <pc:docMk/>
      </pc:docMkLst>
      <pc:sldChg chg="modSp mod">
        <pc:chgData name="Barnard-Kubow, Karen Beth - barnarkb" userId="2d17eb97-f746-41b7-8ff8-8b62ce1c16c1" providerId="ADAL" clId="{BFCC5184-9413-2941-9597-1634A8D590EC}" dt="2024-09-20T15:18:35.355" v="9" actId="1076"/>
        <pc:sldMkLst>
          <pc:docMk/>
          <pc:sldMk cId="3275878852" sldId="296"/>
        </pc:sldMkLst>
      </pc:sldChg>
      <pc:sldChg chg="modSp mod">
        <pc:chgData name="Barnard-Kubow, Karen Beth - barnarkb" userId="2d17eb97-f746-41b7-8ff8-8b62ce1c16c1" providerId="ADAL" clId="{BFCC5184-9413-2941-9597-1634A8D590EC}" dt="2024-09-20T15:18:34.955" v="8" actId="255"/>
        <pc:sldMkLst>
          <pc:docMk/>
          <pc:sldMk cId="4000181278" sldId="297"/>
        </pc:sldMkLst>
      </pc:sldChg>
    </pc:docChg>
  </pc:docChgLst>
  <pc:docChgLst>
    <pc:chgData name="Barnard-Kubow, Karen Beth - barnarkb" userId="2d17eb97-f746-41b7-8ff8-8b62ce1c16c1" providerId="ADAL" clId="{EEA09EE2-34E9-FF42-A02D-3C095149DD9B}"/>
    <pc:docChg chg="delSld">
      <pc:chgData name="Barnard-Kubow, Karen Beth - barnarkb" userId="2d17eb97-f746-41b7-8ff8-8b62ce1c16c1" providerId="ADAL" clId="{EEA09EE2-34E9-FF42-A02D-3C095149DD9B}" dt="2024-10-07T13:04:28.185" v="0" actId="2696"/>
      <pc:docMkLst>
        <pc:docMk/>
      </pc:docMkLst>
      <pc:sldChg chg="del">
        <pc:chgData name="Barnard-Kubow, Karen Beth - barnarkb" userId="2d17eb97-f746-41b7-8ff8-8b62ce1c16c1" providerId="ADAL" clId="{EEA09EE2-34E9-FF42-A02D-3C095149DD9B}" dt="2024-10-07T13:04:28.185" v="0" actId="2696"/>
        <pc:sldMkLst>
          <pc:docMk/>
          <pc:sldMk cId="1290795386" sldId="419"/>
        </pc:sldMkLst>
      </pc:sldChg>
    </pc:docChg>
  </pc:docChgLst>
  <pc:docChgLst>
    <pc:chgData name="Barnard-Kubow, Karen Beth - barnarkb" userId="2d17eb97-f746-41b7-8ff8-8b62ce1c16c1" providerId="ADAL" clId="{4F4B293D-9436-D943-9EDE-E9EC61BCC274}"/>
    <pc:docChg chg="undo custSel addSld modSld">
      <pc:chgData name="Barnard-Kubow, Karen Beth - barnarkb" userId="2d17eb97-f746-41b7-8ff8-8b62ce1c16c1" providerId="ADAL" clId="{4F4B293D-9436-D943-9EDE-E9EC61BCC274}" dt="2024-03-03T21:18:29.798" v="390" actId="1076"/>
      <pc:docMkLst>
        <pc:docMk/>
      </pc:docMkLst>
      <pc:sldChg chg="addSp delSp modSp new mod">
        <pc:chgData name="Barnard-Kubow, Karen Beth - barnarkb" userId="2d17eb97-f746-41b7-8ff8-8b62ce1c16c1" providerId="ADAL" clId="{4F4B293D-9436-D943-9EDE-E9EC61BCC274}" dt="2024-03-03T21:16:42.960" v="208" actId="255"/>
        <pc:sldMkLst>
          <pc:docMk/>
          <pc:sldMk cId="4017038417" sldId="2134806181"/>
        </pc:sldMkLst>
      </pc:sldChg>
      <pc:sldChg chg="addSp delSp modSp new mod">
        <pc:chgData name="Barnard-Kubow, Karen Beth - barnarkb" userId="2d17eb97-f746-41b7-8ff8-8b62ce1c16c1" providerId="ADAL" clId="{4F4B293D-9436-D943-9EDE-E9EC61BCC274}" dt="2024-03-03T21:16:28.664" v="207" actId="255"/>
        <pc:sldMkLst>
          <pc:docMk/>
          <pc:sldMk cId="3310252673" sldId="2134806182"/>
        </pc:sldMkLst>
      </pc:sldChg>
      <pc:sldChg chg="addSp modSp new mod">
        <pc:chgData name="Barnard-Kubow, Karen Beth - barnarkb" userId="2d17eb97-f746-41b7-8ff8-8b62ce1c16c1" providerId="ADAL" clId="{4F4B293D-9436-D943-9EDE-E9EC61BCC274}" dt="2024-03-03T21:18:29.798" v="390" actId="1076"/>
        <pc:sldMkLst>
          <pc:docMk/>
          <pc:sldMk cId="4130226812" sldId="2134806183"/>
        </pc:sldMkLst>
      </pc:sldChg>
    </pc:docChg>
  </pc:docChgLst>
  <pc:docChgLst>
    <pc:chgData name="Barnard-Kubow, Karen Beth - barnarkb" userId="2d17eb97-f746-41b7-8ff8-8b62ce1c16c1" providerId="ADAL" clId="{7C22CFB4-1432-514F-8D67-955B8576CDD6}"/>
    <pc:docChg chg="modSld">
      <pc:chgData name="Barnard-Kubow, Karen Beth - barnarkb" userId="2d17eb97-f746-41b7-8ff8-8b62ce1c16c1" providerId="ADAL" clId="{7C22CFB4-1432-514F-8D67-955B8576CDD6}" dt="2025-04-22T00:32:55.461" v="64" actId="20577"/>
      <pc:docMkLst>
        <pc:docMk/>
      </pc:docMkLst>
      <pc:sldChg chg="modSp mod">
        <pc:chgData name="Barnard-Kubow, Karen Beth - barnarkb" userId="2d17eb97-f746-41b7-8ff8-8b62ce1c16c1" providerId="ADAL" clId="{7C22CFB4-1432-514F-8D67-955B8576CDD6}" dt="2025-04-22T00:32:55.461" v="64" actId="20577"/>
        <pc:sldMkLst>
          <pc:docMk/>
          <pc:sldMk cId="3026569731" sldId="407"/>
        </pc:sldMkLst>
        <pc:spChg chg="mod">
          <ac:chgData name="Barnard-Kubow, Karen Beth - barnarkb" userId="2d17eb97-f746-41b7-8ff8-8b62ce1c16c1" providerId="ADAL" clId="{7C22CFB4-1432-514F-8D67-955B8576CDD6}" dt="2025-04-22T00:32:41.872" v="15" actId="20577"/>
          <ac:spMkLst>
            <pc:docMk/>
            <pc:sldMk cId="3026569731" sldId="407"/>
            <ac:spMk id="8" creationId="{F0C9CBCC-3CC2-E549-8CDE-173B05CCEBD4}"/>
          </ac:spMkLst>
        </pc:spChg>
        <pc:spChg chg="mod">
          <ac:chgData name="Barnard-Kubow, Karen Beth - barnarkb" userId="2d17eb97-f746-41b7-8ff8-8b62ce1c16c1" providerId="ADAL" clId="{7C22CFB4-1432-514F-8D67-955B8576CDD6}" dt="2025-04-22T00:32:48.346" v="34" actId="20577"/>
          <ac:spMkLst>
            <pc:docMk/>
            <pc:sldMk cId="3026569731" sldId="407"/>
            <ac:spMk id="9" creationId="{D3AB6F5B-0B3F-31AE-261C-B8AD33041EF3}"/>
          </ac:spMkLst>
        </pc:spChg>
        <pc:spChg chg="mod">
          <ac:chgData name="Barnard-Kubow, Karen Beth - barnarkb" userId="2d17eb97-f746-41b7-8ff8-8b62ce1c16c1" providerId="ADAL" clId="{7C22CFB4-1432-514F-8D67-955B8576CDD6}" dt="2025-04-22T00:32:55.461" v="64" actId="20577"/>
          <ac:spMkLst>
            <pc:docMk/>
            <pc:sldMk cId="3026569731" sldId="407"/>
            <ac:spMk id="10" creationId="{08A53C68-B6E2-3FE0-C0F9-B2D41DEC22F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renbarnard:Box%20Sync:PF1:RegressionMeans:AvgRegresssionMea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136355219159799"/>
          <c:y val="7.9564518720874194E-2"/>
          <c:w val="0.81247426598488803"/>
          <c:h val="0.73513458139161203"/>
        </c:manualLayout>
      </c:layout>
      <c:scatterChart>
        <c:scatterStyle val="lineMarker"/>
        <c:varyColors val="0"/>
        <c:ser>
          <c:idx val="0"/>
          <c:order val="0"/>
          <c:spPr>
            <a:ln w="47625">
              <a:noFill/>
            </a:ln>
            <a:effectLst/>
          </c:spPr>
          <c:marker>
            <c:symbol val="diamond"/>
            <c:size val="12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</c:marker>
          <c:x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3</c:v>
                </c:pt>
                <c:pt idx="7">
                  <c:v>5</c:v>
                </c:pt>
                <c:pt idx="8">
                  <c:v>5</c:v>
                </c:pt>
                <c:pt idx="9">
                  <c:v>0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1</c:v>
                </c:pt>
                <c:pt idx="15">
                  <c:v>4</c:v>
                </c:pt>
                <c:pt idx="16">
                  <c:v>1</c:v>
                </c:pt>
                <c:pt idx="17">
                  <c:v>4</c:v>
                </c:pt>
              </c:numCache>
            </c:numRef>
          </c:xVal>
          <c:yVal>
            <c:numRef>
              <c:f>Sheet1!$Q$2:$Q$19</c:f>
              <c:numCache>
                <c:formatCode>General</c:formatCode>
                <c:ptCount val="18"/>
                <c:pt idx="0">
                  <c:v>0</c:v>
                </c:pt>
                <c:pt idx="1">
                  <c:v>-2.0384215515396131</c:v>
                </c:pt>
                <c:pt idx="2">
                  <c:v>0</c:v>
                </c:pt>
                <c:pt idx="3">
                  <c:v>1.714782674455978</c:v>
                </c:pt>
                <c:pt idx="4">
                  <c:v>3.8055099964706161</c:v>
                </c:pt>
                <c:pt idx="5">
                  <c:v>-1.6064257028112461</c:v>
                </c:pt>
                <c:pt idx="6">
                  <c:v>-2.0000000000000049</c:v>
                </c:pt>
                <c:pt idx="7">
                  <c:v>0.433094384707294</c:v>
                </c:pt>
                <c:pt idx="8">
                  <c:v>0.96196275703821699</c:v>
                </c:pt>
                <c:pt idx="9">
                  <c:v>0</c:v>
                </c:pt>
                <c:pt idx="10">
                  <c:v>-1.5238095238095231</c:v>
                </c:pt>
                <c:pt idx="11">
                  <c:v>1.265822784810122</c:v>
                </c:pt>
                <c:pt idx="12">
                  <c:v>-1.40606060606061</c:v>
                </c:pt>
                <c:pt idx="13">
                  <c:v>0.40160642570281202</c:v>
                </c:pt>
                <c:pt idx="14">
                  <c:v>0.40160642570281202</c:v>
                </c:pt>
                <c:pt idx="15">
                  <c:v>-3.614457831325304</c:v>
                </c:pt>
                <c:pt idx="16">
                  <c:v>1.049465012135506</c:v>
                </c:pt>
                <c:pt idx="1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57-9349-B640-0C096B1DAF74}"/>
            </c:ext>
          </c:extLst>
        </c:ser>
        <c:ser>
          <c:idx val="1"/>
          <c:order val="1"/>
          <c:spPr>
            <a:ln w="47625">
              <a:noFill/>
            </a:ln>
            <a:effectLst/>
          </c:spPr>
          <c:marker>
            <c:symbol val="triangle"/>
            <c:size val="12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/>
            </c:spPr>
          </c:marker>
          <c:xVal>
            <c:numRef>
              <c:f>Sheet1!$E$20:$E$29</c:f>
              <c:numCache>
                <c:formatCode>General</c:formatCode>
                <c:ptCount val="10"/>
                <c:pt idx="0">
                  <c:v>20</c:v>
                </c:pt>
                <c:pt idx="1">
                  <c:v>21</c:v>
                </c:pt>
                <c:pt idx="2">
                  <c:v>2</c:v>
                </c:pt>
                <c:pt idx="3">
                  <c:v>25</c:v>
                </c:pt>
                <c:pt idx="4">
                  <c:v>27</c:v>
                </c:pt>
                <c:pt idx="5">
                  <c:v>1</c:v>
                </c:pt>
                <c:pt idx="6">
                  <c:v>8</c:v>
                </c:pt>
                <c:pt idx="7">
                  <c:v>27</c:v>
                </c:pt>
                <c:pt idx="8">
                  <c:v>8</c:v>
                </c:pt>
                <c:pt idx="9">
                  <c:v>26</c:v>
                </c:pt>
              </c:numCache>
            </c:numRef>
          </c:xVal>
          <c:yVal>
            <c:numRef>
              <c:f>Sheet1!$Q$20:$Q$29</c:f>
              <c:numCache>
                <c:formatCode>General</c:formatCode>
                <c:ptCount val="10"/>
                <c:pt idx="0">
                  <c:v>-32.854494902686973</c:v>
                </c:pt>
                <c:pt idx="1">
                  <c:v>-44.950461538461063</c:v>
                </c:pt>
                <c:pt idx="2">
                  <c:v>-5.7212259155519671</c:v>
                </c:pt>
                <c:pt idx="3">
                  <c:v>-40.316786834648838</c:v>
                </c:pt>
                <c:pt idx="4">
                  <c:v>-52.741654995331437</c:v>
                </c:pt>
                <c:pt idx="5">
                  <c:v>-8.3974358974358996</c:v>
                </c:pt>
                <c:pt idx="6">
                  <c:v>-26.901441190144119</c:v>
                </c:pt>
                <c:pt idx="7">
                  <c:v>-51.077765098685603</c:v>
                </c:pt>
                <c:pt idx="8">
                  <c:v>-30.917259585370171</c:v>
                </c:pt>
                <c:pt idx="9">
                  <c:v>-45.190407696811398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957-9349-B640-0C096B1DAF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4389744"/>
        <c:axId val="-94456160"/>
      </c:scatterChart>
      <c:valAx>
        <c:axId val="-94389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>
                    <a:latin typeface="Arial"/>
                    <a:cs typeface="Arial"/>
                  </a:defRPr>
                </a:pPr>
                <a:r>
                  <a:rPr lang="en-US" sz="1600">
                    <a:latin typeface="Arial"/>
                    <a:cs typeface="Arial"/>
                  </a:rPr>
                  <a:t>Chloroplast Distance (# SNPs)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400">
                <a:latin typeface="Arial"/>
                <a:cs typeface="Arial"/>
              </a:defRPr>
            </a:pPr>
            <a:endParaRPr lang="en-US"/>
          </a:p>
        </c:txPr>
        <c:crossAx val="-94456160"/>
        <c:crosses val="autoZero"/>
        <c:crossBetween val="midCat"/>
      </c:valAx>
      <c:valAx>
        <c:axId val="-94456160"/>
        <c:scaling>
          <c:orientation val="minMax"/>
          <c:max val="20"/>
          <c:min val="-8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>
                    <a:latin typeface="Arial"/>
                    <a:cs typeface="Arial"/>
                  </a:defRPr>
                </a:pPr>
                <a:r>
                  <a:rPr lang="en-US" sz="1600">
                    <a:latin typeface="Arial"/>
                    <a:cs typeface="Arial"/>
                  </a:rPr>
                  <a:t>Relative Hybrid Performance</a:t>
                </a:r>
              </a:p>
            </c:rich>
          </c:tx>
          <c:layout>
            <c:manualLayout>
              <c:xMode val="edge"/>
              <c:yMode val="edge"/>
              <c:x val="6.0657653141071403E-3"/>
              <c:y val="0.13774746111041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400">
                <a:latin typeface="Arial"/>
                <a:cs typeface="Arial"/>
              </a:defRPr>
            </a:pPr>
            <a:endParaRPr lang="en-US"/>
          </a:p>
        </c:txPr>
        <c:crossAx val="-94389744"/>
        <c:crosses val="autoZero"/>
        <c:crossBetween val="midCat"/>
        <c:majorUnit val="20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CB734-9707-E945-BB84-348BBF59A239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C4920-677E-DD4F-BB4C-213FAE0C6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9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Slides from: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Nanopore sequencing to assemble and compare chloroplast genomes: introducing genomics and bioinformatics into the classroom. Tyler Gandee, Caylin Murray, Alfredo Lopez-Caamal, Isobel Cobb, Laura F. Galloway, Joseph A. Harsh, Karen B. Barnard-Kubow. Nanopore related slides (slides 23-26) are taken from Oxford Nanopore Technologies’ Educational Slide Deck.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42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4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86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07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1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1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96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6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67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43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01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32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chemeClr val="accent1"/>
              </a:buClr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from Oxford Nanopore Technologies</a:t>
            </a:r>
            <a:endParaRPr lang="en-GB" sz="1200" dirty="0">
              <a:solidFill>
                <a:schemeClr val="tx2"/>
              </a:solidFill>
            </a:endParaRPr>
          </a:p>
          <a:p>
            <a:pPr algn="l">
              <a:buClr>
                <a:schemeClr val="accent1"/>
              </a:buClr>
            </a:pPr>
            <a:r>
              <a:rPr lang="en-GB" sz="1200" dirty="0">
                <a:solidFill>
                  <a:schemeClr val="tx2"/>
                </a:solidFill>
              </a:rPr>
              <a:t>Teaching points: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A nanopore sits in a membrane, DNA is fed through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The DNA blocks an electrical current depending on what base is present in the pore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This digital method of reading DNA sequence has multiple benefits</a:t>
            </a:r>
          </a:p>
          <a:p>
            <a:endParaRPr lang="en-GB" dirty="0"/>
          </a:p>
          <a:p>
            <a:r>
              <a:rPr lang="en-GB" dirty="0"/>
              <a:t>NOTE – either slide 1 or 2 could be used to explain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97F55-3CD2-9C42-AFD8-99223F555083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285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from Oxford Nanopore Technologies</a:t>
            </a:r>
            <a:endParaRPr lang="en-GB" dirty="0"/>
          </a:p>
          <a:p>
            <a:r>
              <a:rPr lang="en-GB" dirty="0"/>
              <a:t>Teaching points:</a:t>
            </a:r>
          </a:p>
          <a:p>
            <a:pPr marL="228600" indent="-228600">
              <a:buAutoNum type="arabicPeriod"/>
            </a:pPr>
            <a:r>
              <a:rPr lang="en-GB" dirty="0"/>
              <a:t>DNA must be prepared for sequencing by adding an adapter, containing a motor protein</a:t>
            </a:r>
          </a:p>
          <a:p>
            <a:pPr marL="228600" indent="-228600">
              <a:buAutoNum type="arabicPeriod"/>
            </a:pPr>
            <a:r>
              <a:rPr lang="en-GB" dirty="0"/>
              <a:t>The motor protein (a helicase) is responsible for controlling the movement of DNA through the pore</a:t>
            </a:r>
          </a:p>
          <a:p>
            <a:pPr marL="228600" indent="-228600">
              <a:buAutoNum type="arabicPeriod"/>
            </a:pPr>
            <a:r>
              <a:rPr lang="en-GB" dirty="0"/>
              <a:t>The “rapid” approach to library preparation uses a transposase to chop up DNA and add special chemical groups that can then be stuck to these 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97F55-3CD2-9C42-AFD8-99223F555083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039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from Oxford Nanopore Technologies</a:t>
            </a:r>
            <a:endParaRPr lang="en-GB" sz="1200" dirty="0">
              <a:solidFill>
                <a:schemeClr val="tx2"/>
              </a:solidFill>
            </a:endParaRPr>
          </a:p>
          <a:p>
            <a:pPr algn="l">
              <a:buClr>
                <a:schemeClr val="accent1"/>
              </a:buClr>
            </a:pPr>
            <a:r>
              <a:rPr lang="en-GB" sz="1200" dirty="0">
                <a:solidFill>
                  <a:schemeClr val="tx2"/>
                </a:solidFill>
              </a:rPr>
              <a:t>Teaching points: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The shadow puppets show how blocking light leads to an obvious signal – the shape of the shadow produced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Nanopore sequencing operates on the same principle, but relies on blocking an electrical current with bases. The obvious signal is the amount of current blocked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97F55-3CD2-9C42-AFD8-99223F555083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43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from Oxford Nanopore Technologies</a:t>
            </a:r>
            <a:endParaRPr lang="en-GB" sz="1200" dirty="0">
              <a:solidFill>
                <a:schemeClr val="tx2"/>
              </a:solidFill>
            </a:endParaRPr>
          </a:p>
          <a:p>
            <a:pPr algn="l">
              <a:buClr>
                <a:schemeClr val="accent1"/>
              </a:buClr>
            </a:pPr>
            <a:r>
              <a:rPr lang="en-GB" sz="1200" dirty="0">
                <a:solidFill>
                  <a:schemeClr val="tx2"/>
                </a:solidFill>
              </a:rPr>
              <a:t>Teaching points: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Protein nanopores exist naturally and have multiple differing functions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dirty="0">
                <a:solidFill>
                  <a:schemeClr val="tx2"/>
                </a:solidFill>
              </a:rPr>
              <a:t>The </a:t>
            </a:r>
            <a:r>
              <a:rPr lang="en-GB" sz="1200" dirty="0" err="1">
                <a:solidFill>
                  <a:schemeClr val="tx2"/>
                </a:solidFill>
              </a:rPr>
              <a:t>CsgG</a:t>
            </a:r>
            <a:r>
              <a:rPr lang="en-GB" sz="1200" dirty="0">
                <a:solidFill>
                  <a:schemeClr val="tx2"/>
                </a:solidFill>
              </a:rPr>
              <a:t> nanopore is used to transport proteins across the </a:t>
            </a:r>
            <a:r>
              <a:rPr lang="en-GB" sz="1200" i="1" dirty="0">
                <a:solidFill>
                  <a:schemeClr val="tx2"/>
                </a:solidFill>
              </a:rPr>
              <a:t>E.coli</a:t>
            </a:r>
            <a:r>
              <a:rPr lang="en-GB" sz="1200" i="0" dirty="0">
                <a:solidFill>
                  <a:schemeClr val="tx2"/>
                </a:solidFill>
              </a:rPr>
              <a:t> membrane, for example</a:t>
            </a:r>
          </a:p>
          <a:p>
            <a:pPr marL="228600" indent="-228600" algn="l">
              <a:buClr>
                <a:schemeClr val="accent1"/>
              </a:buClr>
              <a:buAutoNum type="arabicPeriod"/>
            </a:pPr>
            <a:r>
              <a:rPr lang="en-GB" sz="1200" i="0" dirty="0">
                <a:solidFill>
                  <a:schemeClr val="tx2"/>
                </a:solidFill>
              </a:rPr>
              <a:t>Whatever nanopore is used can be engineered to optimise its signal, through classic molecular biology techniques utilising the central dogma of DNA </a:t>
            </a:r>
            <a:r>
              <a:rPr lang="en-GB" sz="1200" i="0" dirty="0">
                <a:solidFill>
                  <a:schemeClr val="tx2"/>
                </a:solidFill>
                <a:sym typeface="Wingdings" panose="05000000000000000000" pitchFamily="2" charset="2"/>
              </a:rPr>
              <a:t> RNA  Proteins</a:t>
            </a:r>
            <a:endParaRPr lang="en-GB" sz="1200" dirty="0">
              <a:solidFill>
                <a:schemeClr val="tx2"/>
              </a:solidFill>
            </a:endParaRP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EF51D-CAB0-45EF-9997-E9A5569A646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38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1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15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05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8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7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Change to Campanula</a:t>
            </a:r>
            <a:r>
              <a:rPr lang="en-US" baseline="0"/>
              <a:t> americana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B5EF9-CA97-7C4C-A6E1-DBD405F5ED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9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24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3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2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6F99-4124-E233-FECD-9F378AB3B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A3F6A-6D14-1B18-F030-ABBADC624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7183-6C09-133C-8D85-40374A36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546A9-F464-0006-CCFF-9A544DBE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9F0A0-BE96-FBEE-0D7B-9427FC1D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8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1ECF-B2C3-B1A7-74E7-F10E1807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2B762-4CFB-1A9C-2505-0A923A2D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67A46-31FA-4A1C-BB35-6781C367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1403A-F0BD-46E9-3FE9-E44A1039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37AE-39F0-5279-0E07-FF7F4B16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4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D6511-7AE2-0B4D-452D-5C8D75310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EB2BB-F110-18C1-FFB3-5A6D98A7B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96B1A-9714-73EA-3DDA-029E3C97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F3D55-7F70-118B-DC46-AC7B35E3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250B-64E3-F80C-A204-71A44B49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35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freefor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9229" y="486000"/>
            <a:ext cx="10832400" cy="360000"/>
          </a:xfrm>
          <a:prstGeom prst="rect">
            <a:avLst/>
          </a:prstGeom>
        </p:spPr>
        <p:txBody>
          <a:bodyPr bIns="0" anchor="t"/>
          <a:lstStyle/>
          <a:p>
            <a:r>
              <a:rPr lang="en-US" dirty="0"/>
              <a:t>Example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CC0038-D901-4969-8CE9-095BC6EDDF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29" y="865369"/>
            <a:ext cx="10833542" cy="461781"/>
          </a:xfrm>
        </p:spPr>
        <p:txBody>
          <a:bodyPr tIns="0">
            <a:noAutofit/>
          </a:bodyPr>
          <a:lstStyle>
            <a:lvl1pPr marL="0" indent="0">
              <a:buNone/>
              <a:defRPr sz="1799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F7EF1-7C3B-D749-A72A-41AF443CB7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229" y="5414400"/>
            <a:ext cx="10833542" cy="265907"/>
          </a:xfrm>
        </p:spPr>
        <p:txBody>
          <a:bodyPr anchor="t" anchorCtr="0"/>
          <a:lstStyle>
            <a:lvl1pPr>
              <a:spcAft>
                <a:spcPts val="0"/>
              </a:spcAft>
              <a:buNone/>
              <a:defRPr sz="900" b="1">
                <a:latin typeface="+mj-lt"/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GB" dirty="0"/>
              <a:t>Click to add reference or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77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- title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9229" y="1343087"/>
            <a:ext cx="10833543" cy="4335431"/>
          </a:xfrm>
        </p:spPr>
        <p:txBody>
          <a:bodyPr/>
          <a:lstStyle>
            <a:lvl1pPr>
              <a:spcBef>
                <a:spcPts val="0"/>
              </a:spcBef>
              <a:spcAft>
                <a:spcPts val="900"/>
              </a:spcAft>
              <a:defRPr b="0"/>
            </a:lvl1pPr>
            <a:lvl2pPr>
              <a:spcBef>
                <a:spcPts val="0"/>
              </a:spcBef>
              <a:spcAft>
                <a:spcPts val="900"/>
              </a:spcAft>
              <a:defRPr b="0"/>
            </a:lvl2pPr>
            <a:lvl3pPr>
              <a:spcBef>
                <a:spcPts val="0"/>
              </a:spcBef>
              <a:spcAft>
                <a:spcPts val="900"/>
              </a:spcAft>
              <a:defRPr b="0"/>
            </a:lvl3pPr>
            <a:lvl4pPr>
              <a:spcBef>
                <a:spcPts val="0"/>
              </a:spcBef>
              <a:spcAft>
                <a:spcPts val="900"/>
              </a:spcAft>
              <a:defRPr b="0"/>
            </a:lvl4pPr>
            <a:lvl5pPr>
              <a:spcBef>
                <a:spcPts val="0"/>
              </a:spcBef>
              <a:spcAft>
                <a:spcPts val="900"/>
              </a:spcAft>
              <a:defRPr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indented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FBFC2D-A9A8-6A42-B86B-B75D27378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229" y="486000"/>
            <a:ext cx="10832400" cy="360000"/>
          </a:xfrm>
          <a:prstGeom prst="rect">
            <a:avLst/>
          </a:prstGeom>
        </p:spPr>
        <p:txBody>
          <a:bodyPr bIns="0" anchor="t"/>
          <a:lstStyle/>
          <a:p>
            <a:r>
              <a:rPr lang="en-US" dirty="0"/>
              <a:t>Example slide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59974FB-F149-2346-B42E-DA660513F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29" y="865369"/>
            <a:ext cx="10833542" cy="461781"/>
          </a:xfrm>
        </p:spPr>
        <p:txBody>
          <a:bodyPr tIns="0">
            <a:noAutofit/>
          </a:bodyPr>
          <a:lstStyle>
            <a:lvl1pPr marL="0" indent="0">
              <a:buNone/>
              <a:defRPr sz="1799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F89CA22-8031-8940-95CF-C32458E54E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229" y="5414400"/>
            <a:ext cx="10833542" cy="265907"/>
          </a:xfrm>
        </p:spPr>
        <p:txBody>
          <a:bodyPr anchor="t" anchorCtr="0"/>
          <a:lstStyle>
            <a:lvl1pPr>
              <a:spcAft>
                <a:spcPts val="0"/>
              </a:spcAft>
              <a:buNone/>
              <a:defRPr sz="900" b="1">
                <a:latin typeface="+mj-lt"/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GB" dirty="0"/>
              <a:t>Click to add reference or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8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0778-D947-A0D1-52FF-32E1C890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0CA54-AEAD-C0D7-39ED-84386CC6A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F30AF-D0E3-25BD-2F37-87FB9C04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E1CF7-1A5D-6BBA-6F0A-B87A6A2A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ACC9B-3EDA-40BA-71E8-32F882EF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2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25E7-0335-CEE3-AF69-E44ECA97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0B4E7-90AE-7E80-E4EB-BFB4881D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21D4-8DA7-2A91-F35C-3585EC14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C8C14-0F87-AAF0-1671-8A0B31BF3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D32CF-B941-C9FF-9CD8-537C9699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0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09D0-A25B-B1FB-A427-2F981B99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3AD2A-70E2-5D05-F6E0-E2CC0019E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A5C3D-4ABC-6DAA-DE3B-A0EC487B7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55652-8A40-D783-608D-71786EC4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4B221-6B44-2A91-D0BF-5004B860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DF55F-2885-599B-2A84-A27EFB2B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8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4326-C18A-1737-4B7B-46A05A43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04922-1FD3-FB10-2E4E-441E2397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00F81-02BB-2A0D-4F1B-08F62B484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65E5C-4105-41B0-1AB0-E10E1E87B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B9375-5EC8-0333-67D9-5C24FDD0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63F3E-02CD-DA06-153E-BAC31EB3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33D1D-902A-EC8E-AEA3-2C78F306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FDF9B-CD21-4A5C-57E0-5F4CFFCA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82C4-BF58-DCBB-E652-C2F36A23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3EA15-4463-E657-2956-A43239D6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6FCEA-5DE6-2936-C651-D4A72123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1233A-3201-11E3-D170-1D619F65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3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36E6C-0374-F1C4-5D39-F1864228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41BFB-2ACB-4D42-DC41-FCFCD3E5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3F2E4-0086-D064-C989-D69E0BCA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1951-CCE6-69C7-5165-F779B85B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B6412-3966-475D-A2E5-C5E32F122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2E72F-73A4-C103-EA56-CDAB247D2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A9454-7BF7-E428-7C62-6019BC51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3041C-7165-0451-2B06-8D17C021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BCE3D-C174-B795-E44C-2C82CBA5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5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564E-7522-9B6A-4D28-977B79AC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C0306-3E10-9F8F-9ABB-1D493E4CF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93D84-B4FE-F595-AECE-E40010F07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87D77-FA81-409F-6677-F2BF4000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E192D-3FCE-3E4D-2E7A-3BB0AC95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EBDEF-BD73-4B82-53F7-1AF26FBA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0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4BED2-5072-FA94-BF46-B91459DA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E5B46-5855-5910-2B24-D80354FC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61179-4A55-28A6-82DA-EFC7B7E0F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76A2B-E235-3541-833C-C46C6471873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E2163-EBD1-601D-9382-96A1512CC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D6B9-044E-829D-4070-4D98F8DFC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904CC-ED75-0947-AD1A-1CED1392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7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6.emf"/><Relationship Id="rId7" Type="http://schemas.openxmlformats.org/officeDocument/2006/relationships/image" Target="../media/image13.tiff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11" Type="http://schemas.openxmlformats.org/officeDocument/2006/relationships/image" Target="../media/image22.jpeg"/><Relationship Id="rId5" Type="http://schemas.openxmlformats.org/officeDocument/2006/relationships/image" Target="../media/image18.emf"/><Relationship Id="rId10" Type="http://schemas.openxmlformats.org/officeDocument/2006/relationships/image" Target="../media/image21.emf"/><Relationship Id="rId4" Type="http://schemas.openxmlformats.org/officeDocument/2006/relationships/image" Target="../media/image17.emf"/><Relationship Id="rId9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jpe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poretech.com/support/how-it-works#fullVideo&amp;modal=fullVide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jpeg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BBF-DAEF-BEC2-3B7A-68025239A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808" y="349595"/>
            <a:ext cx="9144000" cy="1869218"/>
          </a:xfrm>
        </p:spPr>
        <p:txBody>
          <a:bodyPr>
            <a:normAutofit/>
          </a:bodyPr>
          <a:lstStyle/>
          <a:p>
            <a:r>
              <a:rPr lang="en-US" sz="4800" dirty="0"/>
              <a:t>Genetic Incompatibility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12C2C-221E-CE75-BFC3-6A8A17517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65851"/>
            <a:ext cx="9144000" cy="92210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BIO 240L Spring 2023</a:t>
            </a:r>
          </a:p>
          <a:p>
            <a:r>
              <a:rPr lang="en-US" dirty="0"/>
              <a:t>Tyler </a:t>
            </a:r>
            <a:r>
              <a:rPr lang="en-US" dirty="0" err="1"/>
              <a:t>Gandee</a:t>
            </a:r>
            <a:r>
              <a:rPr lang="en-US" dirty="0"/>
              <a:t>, Dr. Karen Barnard-Kubow, </a:t>
            </a:r>
            <a:r>
              <a:rPr lang="en-US" dirty="0" err="1"/>
              <a:t>Caylin</a:t>
            </a:r>
            <a:r>
              <a:rPr lang="en-US" dirty="0"/>
              <a:t> Murray,</a:t>
            </a:r>
          </a:p>
          <a:p>
            <a:r>
              <a:rPr lang="en-US" dirty="0"/>
              <a:t>Dr. Alfredo López-</a:t>
            </a:r>
            <a:r>
              <a:rPr lang="en-US" dirty="0" err="1"/>
              <a:t>Caamal</a:t>
            </a:r>
            <a:r>
              <a:rPr lang="en-US" dirty="0"/>
              <a:t>, and Dr. Laura Galloway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E3403-7C9E-F637-77F4-457C37802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43"/>
          <a:stretch/>
        </p:blipFill>
        <p:spPr>
          <a:xfrm>
            <a:off x="4540658" y="2336789"/>
            <a:ext cx="3110683" cy="28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5B46-D0CD-8C4B-6277-01194F33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Nuclear versus organelle genomes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B5C7D-8B8B-2550-2B86-17C670E59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Nuclear</a:t>
            </a:r>
          </a:p>
          <a:p>
            <a:pPr lvl="1"/>
            <a:r>
              <a:rPr lang="en-US" dirty="0"/>
              <a:t>Biparentally inherited</a:t>
            </a:r>
          </a:p>
          <a:p>
            <a:pPr lvl="2"/>
            <a:r>
              <a:rPr lang="en-US" dirty="0"/>
              <a:t>From mom and dad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Linear chromosomes</a:t>
            </a:r>
          </a:p>
          <a:p>
            <a:pPr lvl="1"/>
            <a:r>
              <a:rPr lang="en-US" dirty="0"/>
              <a:t>Larger genome size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D7CB1-0F02-4C03-553E-482D70639D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Organelle</a:t>
            </a:r>
          </a:p>
          <a:p>
            <a:pPr lvl="1"/>
            <a:r>
              <a:rPr lang="en-US" dirty="0"/>
              <a:t>Uniparentally inherited</a:t>
            </a:r>
          </a:p>
          <a:p>
            <a:pPr lvl="2"/>
            <a:r>
              <a:rPr lang="en-US" dirty="0"/>
              <a:t>Often only from mom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Circular genome</a:t>
            </a:r>
          </a:p>
          <a:p>
            <a:pPr lvl="1"/>
            <a:r>
              <a:rPr lang="en-US" dirty="0"/>
              <a:t>Smaller genome size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68156-4939-0141-8865-AD3D62E0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6" y="343995"/>
            <a:ext cx="1179465" cy="1193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392F0A-2F2D-0945-BDED-7B39C44F0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570" y="257083"/>
            <a:ext cx="1222462" cy="1236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BE2711-9147-8B40-B7C2-CDF376E1F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959" y="317286"/>
            <a:ext cx="1222462" cy="1236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6FDB2-C27E-4E42-BCCD-A1EDBD32A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99" y="228787"/>
            <a:ext cx="1267027" cy="1281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F8A17-6BBC-CF4A-8DBC-1F09A5B58C81}"/>
              </a:ext>
            </a:extLst>
          </p:cNvPr>
          <p:cNvSpPr txBox="1"/>
          <p:nvPr/>
        </p:nvSpPr>
        <p:spPr>
          <a:xfrm>
            <a:off x="902524" y="161717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9D37B-FA9C-6A48-81EB-13F2BE5D1C66}"/>
              </a:ext>
            </a:extLst>
          </p:cNvPr>
          <p:cNvSpPr txBox="1"/>
          <p:nvPr/>
        </p:nvSpPr>
        <p:spPr>
          <a:xfrm>
            <a:off x="2836222" y="161717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79A48-81C2-6D4A-93A2-6AA5F93E9FD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72" y="2038765"/>
            <a:ext cx="380011" cy="56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504DFA-68EF-8C4A-B071-76F0E5B1A38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87" y="1967691"/>
            <a:ext cx="711606" cy="711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B6EAF-3F62-D04A-901B-EAA0F491DD5F}"/>
              </a:ext>
            </a:extLst>
          </p:cNvPr>
          <p:cNvSpPr txBox="1"/>
          <p:nvPr/>
        </p:nvSpPr>
        <p:spPr>
          <a:xfrm>
            <a:off x="7716070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8DFABA-3183-A34E-BD5A-09EB8F1665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306" y="2038765"/>
            <a:ext cx="380011" cy="5694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961921-7022-6E4E-A647-3C6E106DBBC3}"/>
              </a:ext>
            </a:extLst>
          </p:cNvPr>
          <p:cNvSpPr txBox="1"/>
          <p:nvPr/>
        </p:nvSpPr>
        <p:spPr>
          <a:xfrm>
            <a:off x="5831135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6F22E-A7DC-2141-918B-F530BC37768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0651" y="1945019"/>
            <a:ext cx="711606" cy="71160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CC32F-BDD4-0A4C-88C5-2EAAD72AEB23}"/>
              </a:ext>
            </a:extLst>
          </p:cNvPr>
          <p:cNvCxnSpPr/>
          <p:nvPr/>
        </p:nvCxnSpPr>
        <p:spPr>
          <a:xfrm>
            <a:off x="1449701" y="2768063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127DC2-B165-5848-AEC1-A75D57B21C17}"/>
              </a:ext>
            </a:extLst>
          </p:cNvPr>
          <p:cNvCxnSpPr>
            <a:cxnSpLocks/>
          </p:cNvCxnSpPr>
          <p:nvPr/>
        </p:nvCxnSpPr>
        <p:spPr>
          <a:xfrm flipH="1">
            <a:off x="2476152" y="2783031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AE00250-B57F-A74A-95E3-E7EEBC009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9422" y="3896346"/>
            <a:ext cx="1551477" cy="15786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F7F07C-7E99-AA46-B33D-57A267E4A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9903" y="3994540"/>
            <a:ext cx="1454975" cy="14805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8D20B8-3D69-C04F-A23C-D7D424D79565}"/>
              </a:ext>
            </a:extLst>
          </p:cNvPr>
          <p:cNvCxnSpPr/>
          <p:nvPr/>
        </p:nvCxnSpPr>
        <p:spPr>
          <a:xfrm>
            <a:off x="6327553" y="2749738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DE2482-C068-EE4A-887D-0F767F553B53}"/>
              </a:ext>
            </a:extLst>
          </p:cNvPr>
          <p:cNvCxnSpPr>
            <a:cxnSpLocks/>
          </p:cNvCxnSpPr>
          <p:nvPr/>
        </p:nvCxnSpPr>
        <p:spPr>
          <a:xfrm flipH="1">
            <a:off x="7632516" y="2798870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MG_1955.JPG">
            <a:extLst>
              <a:ext uri="{FF2B5EF4-FFF2-40B4-BE49-F238E27FC236}">
                <a16:creationId xmlns:a16="http://schemas.microsoft.com/office/drawing/2014/main" id="{98C013CA-BACA-E640-9500-B12568FBF82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708871" y="5315417"/>
            <a:ext cx="1217037" cy="15675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8C1082-8F05-F443-A8AF-3907911CAED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3356" y="5518164"/>
            <a:ext cx="1567544" cy="124181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2CEB84C-428E-C147-8D63-81CFE82940D9}"/>
              </a:ext>
            </a:extLst>
          </p:cNvPr>
          <p:cNvGrpSpPr/>
          <p:nvPr/>
        </p:nvGrpSpPr>
        <p:grpSpPr>
          <a:xfrm>
            <a:off x="406286" y="4559643"/>
            <a:ext cx="2188633" cy="1417876"/>
            <a:chOff x="1026421" y="3426419"/>
            <a:chExt cx="2465930" cy="141787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563302-2C9B-3548-B8CE-B5B2C9629963}"/>
                </a:ext>
              </a:extLst>
            </p:cNvPr>
            <p:cNvSpPr txBox="1"/>
            <p:nvPr/>
          </p:nvSpPr>
          <p:spPr>
            <a:xfrm>
              <a:off x="1026421" y="4136409"/>
              <a:ext cx="952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ym typeface="Wingdings"/>
                </a:rPr>
                <a:t></a:t>
              </a:r>
              <a:endParaRPr lang="en-US" sz="40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5CE671-8164-4A4D-8CDE-2A6F7D93D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426419"/>
              <a:ext cx="1162993" cy="89144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D809D9-5DAB-1641-A94B-8005530F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872140"/>
              <a:ext cx="1904387" cy="445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62475D-A2CC-254B-95C5-B67B3EBE80FB}"/>
              </a:ext>
            </a:extLst>
          </p:cNvPr>
          <p:cNvGrpSpPr/>
          <p:nvPr/>
        </p:nvGrpSpPr>
        <p:grpSpPr>
          <a:xfrm>
            <a:off x="5402534" y="4560695"/>
            <a:ext cx="2003236" cy="1417876"/>
            <a:chOff x="1026421" y="3426419"/>
            <a:chExt cx="2257043" cy="14178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4E3D7E-D23E-A84B-AD4A-D156ADE8EF5A}"/>
                </a:ext>
              </a:extLst>
            </p:cNvPr>
            <p:cNvSpPr txBox="1"/>
            <p:nvPr/>
          </p:nvSpPr>
          <p:spPr>
            <a:xfrm>
              <a:off x="1026421" y="4136409"/>
              <a:ext cx="952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sym typeface="Wingdings"/>
                </a:rPr>
                <a:t></a:t>
              </a:r>
              <a:endParaRPr lang="en-US" sz="4000" b="1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620A3CB-431E-644C-A147-63ADCEF7A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426419"/>
              <a:ext cx="1162993" cy="89144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12A318-D88D-2B4F-AB4E-FF7CCC4B0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871088"/>
              <a:ext cx="1695500" cy="4467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5D299FC-04DE-823F-993D-5BCE42994F3A}"/>
              </a:ext>
            </a:extLst>
          </p:cNvPr>
          <p:cNvSpPr txBox="1"/>
          <p:nvPr/>
        </p:nvSpPr>
        <p:spPr>
          <a:xfrm>
            <a:off x="8639641" y="3163543"/>
            <a:ext cx="3236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What changes in the chloroplast genome cause this genetic incompatibility?</a:t>
            </a:r>
          </a:p>
        </p:txBody>
      </p:sp>
    </p:spTree>
    <p:extLst>
      <p:ext uri="{BB962C8B-B14F-4D97-AF65-F5344CB8AC3E}">
        <p14:creationId xmlns:p14="http://schemas.microsoft.com/office/powerpoint/2010/main" val="39415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2FA-FFA5-04D8-FE38-3F5DBF5B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Types of genetic variation that could contribute to genetic incompatibility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7CD2-F384-F80B-DC3E-3E910E36D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53" y="1812423"/>
            <a:ext cx="10874829" cy="1720586"/>
          </a:xfrm>
        </p:spPr>
        <p:txBody>
          <a:bodyPr/>
          <a:lstStyle/>
          <a:p>
            <a:r>
              <a:rPr lang="en-US" dirty="0"/>
              <a:t>Sequence level – point mutations</a:t>
            </a:r>
          </a:p>
          <a:p>
            <a:pPr lvl="1"/>
            <a:r>
              <a:rPr lang="en-US" dirty="0"/>
              <a:t>SNPs – single nucleotide polymorphisms</a:t>
            </a:r>
          </a:p>
          <a:p>
            <a:pPr lvl="1"/>
            <a:r>
              <a:rPr lang="en-US" dirty="0"/>
              <a:t>ATG</a:t>
            </a:r>
            <a:r>
              <a:rPr lang="en-US" dirty="0">
                <a:highlight>
                  <a:srgbClr val="FFFF00"/>
                </a:highlight>
              </a:rPr>
              <a:t>C</a:t>
            </a:r>
            <a:r>
              <a:rPr lang="en-US" dirty="0"/>
              <a:t>TAGTC</a:t>
            </a:r>
          </a:p>
          <a:p>
            <a:pPr lvl="1"/>
            <a:r>
              <a:rPr lang="en-US" dirty="0"/>
              <a:t>ATG</a:t>
            </a:r>
            <a:r>
              <a:rPr lang="en-US" dirty="0">
                <a:highlight>
                  <a:srgbClr val="FFFF00"/>
                </a:highlight>
              </a:rPr>
              <a:t>G</a:t>
            </a:r>
            <a:r>
              <a:rPr lang="en-US" dirty="0"/>
              <a:t>TAGTC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C28C2-9287-6210-9FBE-27E8F384F33F}"/>
              </a:ext>
            </a:extLst>
          </p:cNvPr>
          <p:cNvGrpSpPr/>
          <p:nvPr/>
        </p:nvGrpSpPr>
        <p:grpSpPr>
          <a:xfrm>
            <a:off x="6096000" y="1105129"/>
            <a:ext cx="6096000" cy="5752871"/>
            <a:chOff x="6096000" y="1105129"/>
            <a:chExt cx="6096000" cy="5752871"/>
          </a:xfrm>
        </p:grpSpPr>
        <p:pic>
          <p:nvPicPr>
            <p:cNvPr id="5" name="Picture 4" descr="Chart, diagram&#10;&#10;Description automatically generated">
              <a:extLst>
                <a:ext uri="{FF2B5EF4-FFF2-40B4-BE49-F238E27FC236}">
                  <a16:creationId xmlns:a16="http://schemas.microsoft.com/office/drawing/2014/main" id="{1892D020-2F12-A121-2C74-7D098C1F6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105129"/>
              <a:ext cx="6096000" cy="57528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E86A2C-A108-9BA7-1801-D8C53538E093}"/>
                </a:ext>
              </a:extLst>
            </p:cNvPr>
            <p:cNvSpPr txBox="1"/>
            <p:nvPr/>
          </p:nvSpPr>
          <p:spPr>
            <a:xfrm>
              <a:off x="8321037" y="3217946"/>
              <a:ext cx="1997242" cy="3308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0" i="1" dirty="0"/>
                <a:t>Campanula americana</a:t>
              </a:r>
            </a:p>
          </p:txBody>
        </p:sp>
      </p:grpSp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A1B8983-90E6-5ABD-DE34-A35CA269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606" y="2741125"/>
            <a:ext cx="7592485" cy="182723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000BE4-CF8D-1A91-C59C-F917650B9650}"/>
              </a:ext>
            </a:extLst>
          </p:cNvPr>
          <p:cNvSpPr txBox="1">
            <a:spLocks/>
          </p:cNvSpPr>
          <p:nvPr/>
        </p:nvSpPr>
        <p:spPr>
          <a:xfrm>
            <a:off x="857353" y="3501063"/>
            <a:ext cx="108748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Structural</a:t>
            </a:r>
          </a:p>
          <a:p>
            <a:pPr lvl="1"/>
            <a:r>
              <a:rPr lang="en-US" dirty="0"/>
              <a:t>Indels – insertions and deletions</a:t>
            </a:r>
          </a:p>
          <a:p>
            <a:pPr lvl="1"/>
            <a:r>
              <a:rPr lang="en-US" dirty="0"/>
              <a:t>Duplications</a:t>
            </a:r>
          </a:p>
          <a:p>
            <a:pPr lvl="1"/>
            <a:r>
              <a:rPr lang="en-US" dirty="0"/>
              <a:t>Inversions</a:t>
            </a:r>
          </a:p>
          <a:p>
            <a:pPr lvl="1"/>
            <a:r>
              <a:rPr lang="en-US" dirty="0"/>
              <a:t>Expansions/contractions of repetitive DNA</a:t>
            </a:r>
          </a:p>
        </p:txBody>
      </p:sp>
    </p:spTree>
    <p:extLst>
      <p:ext uri="{BB962C8B-B14F-4D97-AF65-F5344CB8AC3E}">
        <p14:creationId xmlns:p14="http://schemas.microsoft.com/office/powerpoint/2010/main" val="17053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54" y="181347"/>
            <a:ext cx="7867753" cy="1143000"/>
          </a:xfrm>
        </p:spPr>
        <p:txBody>
          <a:bodyPr>
            <a:normAutofit/>
          </a:bodyPr>
          <a:lstStyle/>
          <a:p>
            <a:r>
              <a:rPr lang="en-US" sz="3600"/>
              <a:t>Genetic incompatibility in </a:t>
            </a:r>
            <a:r>
              <a:rPr lang="en-US" sz="3600" i="1"/>
              <a:t>C. americana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894917" y="2342859"/>
            <a:ext cx="164592" cy="164592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553532" y="2974855"/>
            <a:ext cx="1978678" cy="2865038"/>
            <a:chOff x="206727" y="2983184"/>
            <a:chExt cx="1978678" cy="2865038"/>
          </a:xfrm>
        </p:grpSpPr>
        <p:sp>
          <p:nvSpPr>
            <p:cNvPr id="10" name="TextBox 9"/>
            <p:cNvSpPr txBox="1"/>
            <p:nvPr/>
          </p:nvSpPr>
          <p:spPr>
            <a:xfrm>
              <a:off x="206727" y="2983184"/>
              <a:ext cx="1904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/>
                  <a:cs typeface="Arial"/>
                </a:rPr>
                <a:t>Expected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328962" y="3175171"/>
              <a:ext cx="797378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e 11"/>
            <p:cNvSpPr/>
            <p:nvPr/>
          </p:nvSpPr>
          <p:spPr>
            <a:xfrm>
              <a:off x="2008210" y="3308085"/>
              <a:ext cx="177195" cy="2540137"/>
            </a:xfrm>
            <a:prstGeom prst="leftBrac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58490" y="3352516"/>
              <a:ext cx="461665" cy="249570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/>
                <a:t>Reproductive Isolation</a:t>
              </a:r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1807882" y="1325653"/>
            <a:ext cx="7306237" cy="11946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Crossing between chloroplast lineages leads to reduced survival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0" y="181347"/>
            <a:ext cx="1959325" cy="1552191"/>
          </a:xfrm>
          <a:prstGeom prst="rect">
            <a:avLst/>
          </a:prstGeom>
        </p:spPr>
      </p:pic>
      <p:graphicFrame>
        <p:nvGraphicFramePr>
          <p:cNvPr id="17" name="Chart 16"/>
          <p:cNvGraphicFramePr>
            <a:graphicFrameLocks/>
          </p:cNvGraphicFramePr>
          <p:nvPr/>
        </p:nvGraphicFramePr>
        <p:xfrm>
          <a:off x="3651741" y="2135840"/>
          <a:ext cx="6281153" cy="4527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021919" y="2258248"/>
            <a:ext cx="128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r</a:t>
            </a:r>
            <a:r>
              <a:rPr lang="en-US" sz="1400" baseline="30000">
                <a:latin typeface="Arial"/>
                <a:cs typeface="Arial"/>
              </a:rPr>
              <a:t>2</a:t>
            </a:r>
            <a:r>
              <a:rPr lang="en-US" sz="1400">
                <a:latin typeface="Arial"/>
                <a:cs typeface="Arial"/>
              </a:rPr>
              <a:t> = 0.87 </a:t>
            </a:r>
            <a:r>
              <a:rPr lang="en-US" sz="1400" b="1">
                <a:latin typeface="Arial"/>
                <a:cs typeface="Arial"/>
              </a:rPr>
              <a:t>***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65059" y="2253170"/>
            <a:ext cx="264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/>
                <a:cs typeface="Arial"/>
              </a:rPr>
              <a:t>Survival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91207" y="6475349"/>
            <a:ext cx="3700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Barnard-Kubow et. al. 2016, Evolution</a:t>
            </a:r>
          </a:p>
        </p:txBody>
      </p:sp>
    </p:spTree>
    <p:extLst>
      <p:ext uri="{BB962C8B-B14F-4D97-AF65-F5344CB8AC3E}">
        <p14:creationId xmlns:p14="http://schemas.microsoft.com/office/powerpoint/2010/main" val="208263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2FA-FFA5-04D8-FE38-3F5DBF5B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Types of genetic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7CD2-F384-F80B-DC3E-3E910E36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Sequence level – point mutations</a:t>
            </a:r>
          </a:p>
          <a:p>
            <a:pPr lvl="1"/>
            <a:r>
              <a:rPr lang="en-US"/>
              <a:t>SNPs – single nucleotide polymorphisms</a:t>
            </a:r>
          </a:p>
          <a:p>
            <a:pPr lvl="1"/>
            <a:r>
              <a:rPr lang="en-US"/>
              <a:t>ATG</a:t>
            </a:r>
            <a:r>
              <a:rPr lang="en-US">
                <a:highlight>
                  <a:srgbClr val="FFFF00"/>
                </a:highlight>
              </a:rPr>
              <a:t>C</a:t>
            </a:r>
            <a:r>
              <a:rPr lang="en-US"/>
              <a:t>TAGTC</a:t>
            </a:r>
          </a:p>
          <a:p>
            <a:pPr lvl="1"/>
            <a:r>
              <a:rPr lang="en-US"/>
              <a:t>ATG</a:t>
            </a:r>
            <a:r>
              <a:rPr lang="en-US">
                <a:highlight>
                  <a:srgbClr val="FFFF00"/>
                </a:highlight>
              </a:rPr>
              <a:t>G</a:t>
            </a:r>
            <a:r>
              <a:rPr lang="en-US"/>
              <a:t>TAGTC</a:t>
            </a:r>
          </a:p>
          <a:p>
            <a:r>
              <a:rPr lang="en-US"/>
              <a:t>Structural</a:t>
            </a:r>
          </a:p>
          <a:p>
            <a:pPr lvl="1"/>
            <a:r>
              <a:rPr lang="en-US"/>
              <a:t>Indels – insertions and deletions</a:t>
            </a:r>
          </a:p>
          <a:p>
            <a:pPr lvl="1"/>
            <a:r>
              <a:rPr lang="en-US"/>
              <a:t>Duplications</a:t>
            </a:r>
          </a:p>
          <a:p>
            <a:pPr lvl="1"/>
            <a:r>
              <a:rPr lang="en-US"/>
              <a:t>Inversions</a:t>
            </a:r>
          </a:p>
          <a:p>
            <a:pPr lvl="1"/>
            <a:r>
              <a:rPr lang="en-US"/>
              <a:t>Expansions/contractions of repetitive DNA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78446-5313-1E18-5DDA-72C42AE58298}"/>
              </a:ext>
            </a:extLst>
          </p:cNvPr>
          <p:cNvSpPr txBox="1"/>
          <p:nvPr/>
        </p:nvSpPr>
        <p:spPr>
          <a:xfrm>
            <a:off x="7304926" y="2024009"/>
            <a:ext cx="347266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Appears to be related to genetic incompatibility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E6BB8-9311-4970-5C98-834AFB3FB858}"/>
              </a:ext>
            </a:extLst>
          </p:cNvPr>
          <p:cNvSpPr txBox="1"/>
          <p:nvPr/>
        </p:nvSpPr>
        <p:spPr>
          <a:xfrm>
            <a:off x="7304925" y="3871645"/>
            <a:ext cx="347266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What about this?</a:t>
            </a:r>
          </a:p>
          <a:p>
            <a:pPr algn="ctr"/>
            <a:r>
              <a:rPr lang="en-US" sz="2400"/>
              <a:t>How do we find out?</a:t>
            </a:r>
          </a:p>
        </p:txBody>
      </p:sp>
    </p:spTree>
    <p:extLst>
      <p:ext uri="{BB962C8B-B14F-4D97-AF65-F5344CB8AC3E}">
        <p14:creationId xmlns:p14="http://schemas.microsoft.com/office/powerpoint/2010/main" val="329762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614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Is there a relationship between extent of structural variation in the chloroplast genome in </a:t>
            </a:r>
            <a:r>
              <a:rPr lang="en-US" sz="3600" i="1" dirty="0"/>
              <a:t>C. americana </a:t>
            </a:r>
            <a:r>
              <a:rPr lang="en-US" sz="3600" dirty="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/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dirty="0"/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dirty="0"/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98167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614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Is there a relationship between extent of structural variation in the chloroplast genome in </a:t>
            </a:r>
            <a:r>
              <a:rPr lang="en-US" sz="3600" i="1" dirty="0"/>
              <a:t>C. americana </a:t>
            </a:r>
            <a:r>
              <a:rPr lang="en-US" sz="3600" dirty="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/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b="1" dirty="0"/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dirty="0"/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410421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3C20-EF2B-028D-0245-D25D6232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Scoring genetic incompatibility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F56A-DF82-CE4F-2779-D3CAEA16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crosses</a:t>
            </a:r>
          </a:p>
          <a:p>
            <a:pPr lvl="1"/>
            <a:r>
              <a:rPr lang="en-US" dirty="0"/>
              <a:t>Western x Eastern</a:t>
            </a:r>
          </a:p>
          <a:p>
            <a:pPr lvl="1"/>
            <a:r>
              <a:rPr lang="en-US" dirty="0"/>
              <a:t>Eastern x Appalachian</a:t>
            </a:r>
          </a:p>
          <a:p>
            <a:pPr lvl="1"/>
            <a:r>
              <a:rPr lang="en-US" dirty="0"/>
              <a:t>Western x Appalachian</a:t>
            </a:r>
          </a:p>
          <a:p>
            <a:r>
              <a:rPr lang="en-US" dirty="0"/>
              <a:t>Plant seeds on agar plates – last week</a:t>
            </a:r>
          </a:p>
          <a:p>
            <a:r>
              <a:rPr lang="en-US" dirty="0"/>
              <a:t>Score phenotypes – next class</a:t>
            </a:r>
          </a:p>
          <a:p>
            <a:pPr lvl="1"/>
            <a:r>
              <a:rPr lang="en-US" dirty="0"/>
              <a:t>Gemination – yes/no</a:t>
            </a:r>
          </a:p>
          <a:p>
            <a:pPr lvl="1"/>
            <a:r>
              <a:rPr lang="en-US" dirty="0"/>
              <a:t>Seedlings - green vs yellow vs white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C6B34-0EEC-B681-6BE7-A968E490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20"/>
          <a:stretch/>
        </p:blipFill>
        <p:spPr>
          <a:xfrm>
            <a:off x="7886431" y="1117917"/>
            <a:ext cx="3467369" cy="5059046"/>
          </a:xfrm>
          <a:prstGeom prst="rect">
            <a:avLst/>
          </a:prstGeom>
        </p:spPr>
      </p:pic>
      <p:pic>
        <p:nvPicPr>
          <p:cNvPr id="6" name="Picture 5" descr="A picture containing plant&#10;&#10;Description automatically generated">
            <a:extLst>
              <a:ext uri="{FF2B5EF4-FFF2-40B4-BE49-F238E27FC236}">
                <a16:creationId xmlns:a16="http://schemas.microsoft.com/office/drawing/2014/main" id="{FCCD818F-504C-7728-23B6-11A8F5C53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683" y="5359417"/>
            <a:ext cx="1771028" cy="11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770C6-341D-44B0-215F-C41137C1C53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710" y="5359417"/>
            <a:ext cx="2271719" cy="11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8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614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Is there a relationship between extent of structural variation in the chloroplast genome in </a:t>
            </a:r>
            <a:r>
              <a:rPr lang="en-US" sz="3600" i="1" dirty="0"/>
              <a:t>C. americana </a:t>
            </a:r>
            <a:r>
              <a:rPr lang="en-US" sz="3600" dirty="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/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dirty="0"/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b="1" dirty="0"/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334181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C4DAE-080C-96BE-9F21-247B8E0D3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/>
              <a:t>What kind of sequencing technology should we use to examine structural variation in the chloroplast genome?</a:t>
            </a:r>
          </a:p>
        </p:txBody>
      </p:sp>
    </p:spTree>
    <p:extLst>
      <p:ext uri="{BB962C8B-B14F-4D97-AF65-F5344CB8AC3E}">
        <p14:creationId xmlns:p14="http://schemas.microsoft.com/office/powerpoint/2010/main" val="162361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0B63-B70A-055F-D0E4-1C0F8B59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4E24-3B53-6151-984F-41B9BF50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concepts of </a:t>
            </a:r>
            <a:r>
              <a:rPr lang="en-US" b="1" dirty="0"/>
              <a:t>speciation</a:t>
            </a:r>
            <a:r>
              <a:rPr lang="en-US" dirty="0"/>
              <a:t>, </a:t>
            </a:r>
            <a:r>
              <a:rPr lang="en-US" b="1" dirty="0"/>
              <a:t>reproductive isolation</a:t>
            </a:r>
            <a:r>
              <a:rPr lang="en-US" dirty="0"/>
              <a:t>, </a:t>
            </a:r>
            <a:r>
              <a:rPr lang="en-US" b="1" dirty="0"/>
              <a:t>genetic incompatibility</a:t>
            </a:r>
            <a:r>
              <a:rPr lang="en-US" dirty="0"/>
              <a:t>, and how they are related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 the structure and function of </a:t>
            </a:r>
            <a:r>
              <a:rPr lang="en-US" b="1" dirty="0"/>
              <a:t>organelle genomes</a:t>
            </a:r>
          </a:p>
          <a:p>
            <a:endParaRPr lang="en-US" dirty="0"/>
          </a:p>
          <a:p>
            <a:r>
              <a:rPr lang="en-US" dirty="0"/>
              <a:t>Be able to compare </a:t>
            </a:r>
            <a:r>
              <a:rPr lang="en-US" b="1" dirty="0"/>
              <a:t>short</a:t>
            </a:r>
            <a:r>
              <a:rPr lang="en-US" dirty="0"/>
              <a:t> versus </a:t>
            </a:r>
            <a:r>
              <a:rPr lang="en-US" b="1" dirty="0"/>
              <a:t>long</a:t>
            </a:r>
            <a:r>
              <a:rPr lang="en-US" dirty="0"/>
              <a:t> read high-throughput sequencing and know for which purposes each would be used.</a:t>
            </a:r>
          </a:p>
        </p:txBody>
      </p:sp>
    </p:spTree>
    <p:extLst>
      <p:ext uri="{BB962C8B-B14F-4D97-AF65-F5344CB8AC3E}">
        <p14:creationId xmlns:p14="http://schemas.microsoft.com/office/powerpoint/2010/main" val="318784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E64B0C-EDEB-D92E-623B-E04AF22ABC7D}"/>
              </a:ext>
            </a:extLst>
          </p:cNvPr>
          <p:cNvGrpSpPr/>
          <p:nvPr/>
        </p:nvGrpSpPr>
        <p:grpSpPr>
          <a:xfrm>
            <a:off x="4876801" y="153178"/>
            <a:ext cx="5573486" cy="790252"/>
            <a:chOff x="4876801" y="791804"/>
            <a:chExt cx="5573486" cy="790252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03805D67-99F3-5477-B252-0AFBF340DBCA}"/>
                </a:ext>
              </a:extLst>
            </p:cNvPr>
            <p:cNvSpPr/>
            <p:nvPr/>
          </p:nvSpPr>
          <p:spPr>
            <a:xfrm rot="5400000">
              <a:off x="7503885" y="-1364345"/>
              <a:ext cx="319317" cy="5573486"/>
            </a:xfrm>
            <a:prstGeom prst="leftBrace">
              <a:avLst/>
            </a:prstGeom>
            <a:ln w="44450">
              <a:solidFill>
                <a:srgbClr val="00B8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46EDFA-BC05-B8BA-2434-55DDEF366271}"/>
                </a:ext>
              </a:extLst>
            </p:cNvPr>
            <p:cNvSpPr txBox="1"/>
            <p:nvPr/>
          </p:nvSpPr>
          <p:spPr>
            <a:xfrm>
              <a:off x="4992914" y="791804"/>
              <a:ext cx="5457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9CAF"/>
                  </a:solidFill>
                </a:rPr>
                <a:t>High-throughput sequencing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C9CBCC-3CC2-E549-8CDE-173B05CCEBD4}"/>
              </a:ext>
            </a:extLst>
          </p:cNvPr>
          <p:cNvSpPr txBox="1"/>
          <p:nvPr/>
        </p:nvSpPr>
        <p:spPr>
          <a:xfrm>
            <a:off x="943428" y="5861960"/>
            <a:ext cx="3730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Lowest error rate, “gold standard”</a:t>
            </a:r>
          </a:p>
          <a:p>
            <a:pPr algn="ctr"/>
            <a:r>
              <a:rPr lang="en-US" b="1" dirty="0"/>
              <a:t>Low throughput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B6F5B-0B3F-31AE-261C-B8AD33041EF3}"/>
              </a:ext>
            </a:extLst>
          </p:cNvPr>
          <p:cNvSpPr txBox="1"/>
          <p:nvPr/>
        </p:nvSpPr>
        <p:spPr>
          <a:xfrm>
            <a:off x="4383576" y="5864172"/>
            <a:ext cx="3730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Fairly low error rate</a:t>
            </a:r>
          </a:p>
          <a:p>
            <a:pPr algn="ctr"/>
            <a:r>
              <a:rPr lang="en-US" b="1" dirty="0"/>
              <a:t>Highest 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53C68-B6E2-3FE0-C0F9-B2D41DEC22F6}"/>
              </a:ext>
            </a:extLst>
          </p:cNvPr>
          <p:cNvSpPr txBox="1"/>
          <p:nvPr/>
        </p:nvSpPr>
        <p:spPr>
          <a:xfrm>
            <a:off x="7663543" y="5861960"/>
            <a:ext cx="3730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Higher error rate</a:t>
            </a:r>
          </a:p>
          <a:p>
            <a:pPr algn="ctr"/>
            <a:r>
              <a:rPr lang="en-US" b="1" dirty="0"/>
              <a:t>High throughput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39B271-32DF-3F00-EFAE-A2B121E31707}"/>
              </a:ext>
            </a:extLst>
          </p:cNvPr>
          <p:cNvSpPr/>
          <p:nvPr/>
        </p:nvSpPr>
        <p:spPr>
          <a:xfrm>
            <a:off x="5824603" y="3732756"/>
            <a:ext cx="601249" cy="1878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quencing 101: the evolution of DNA sequencing tools - PacBio">
            <a:extLst>
              <a:ext uri="{FF2B5EF4-FFF2-40B4-BE49-F238E27FC236}">
                <a16:creationId xmlns:a16="http://schemas.microsoft.com/office/drawing/2014/main" id="{5EE8129A-AEC3-06A9-84FA-5FB053DD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00" y="969540"/>
            <a:ext cx="107950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6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92FA-FFA5-04D8-FE38-3F5DBF5B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Types of genetic variation – how do we identify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7CD2-F384-F80B-DC3E-3E910E36D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29" y="1825625"/>
            <a:ext cx="10816771" cy="4351338"/>
          </a:xfrm>
        </p:spPr>
        <p:txBody>
          <a:bodyPr/>
          <a:lstStyle/>
          <a:p>
            <a:r>
              <a:rPr lang="en-US"/>
              <a:t>Sequence level – point mutations</a:t>
            </a:r>
          </a:p>
          <a:p>
            <a:pPr lvl="1"/>
            <a:r>
              <a:rPr lang="en-US"/>
              <a:t>SNPs – single nucleotide polymorphisms</a:t>
            </a:r>
          </a:p>
          <a:p>
            <a:pPr lvl="1"/>
            <a:r>
              <a:rPr lang="en-US"/>
              <a:t>ATG</a:t>
            </a:r>
            <a:r>
              <a:rPr lang="en-US">
                <a:highlight>
                  <a:srgbClr val="FFFF00"/>
                </a:highlight>
              </a:rPr>
              <a:t>C</a:t>
            </a:r>
            <a:r>
              <a:rPr lang="en-US"/>
              <a:t>TAGTC</a:t>
            </a:r>
          </a:p>
          <a:p>
            <a:pPr lvl="1"/>
            <a:r>
              <a:rPr lang="en-US"/>
              <a:t>ATG</a:t>
            </a:r>
            <a:r>
              <a:rPr lang="en-US">
                <a:highlight>
                  <a:srgbClr val="FFFF00"/>
                </a:highlight>
              </a:rPr>
              <a:t>G</a:t>
            </a:r>
            <a:r>
              <a:rPr lang="en-US"/>
              <a:t>TAGTC</a:t>
            </a:r>
          </a:p>
          <a:p>
            <a:r>
              <a:rPr lang="en-US"/>
              <a:t>Structural</a:t>
            </a:r>
          </a:p>
          <a:p>
            <a:pPr lvl="1"/>
            <a:r>
              <a:rPr lang="en-US"/>
              <a:t>Indels – insertions and deletions</a:t>
            </a:r>
          </a:p>
          <a:p>
            <a:pPr lvl="1"/>
            <a:r>
              <a:rPr lang="en-US"/>
              <a:t>Duplications</a:t>
            </a:r>
          </a:p>
          <a:p>
            <a:pPr lvl="1"/>
            <a:r>
              <a:rPr lang="en-US"/>
              <a:t>Inversions</a:t>
            </a:r>
          </a:p>
          <a:p>
            <a:pPr lvl="1"/>
            <a:r>
              <a:rPr lang="en-US"/>
              <a:t>Repetitive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78446-5313-1E18-5DDA-72C42AE58298}"/>
              </a:ext>
            </a:extLst>
          </p:cNvPr>
          <p:cNvSpPr txBox="1"/>
          <p:nvPr/>
        </p:nvSpPr>
        <p:spPr>
          <a:xfrm>
            <a:off x="7304926" y="2024009"/>
            <a:ext cx="414048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Short-read high-throughput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High sequence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Short read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E6BB8-9311-4970-5C98-834AFB3FB858}"/>
              </a:ext>
            </a:extLst>
          </p:cNvPr>
          <p:cNvSpPr txBox="1"/>
          <p:nvPr/>
        </p:nvSpPr>
        <p:spPr>
          <a:xfrm>
            <a:off x="7304925" y="3871645"/>
            <a:ext cx="404887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Long-read high-throughput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Lower sequence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Long read length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DD1679-205E-5792-866C-E9865D266AA8}"/>
              </a:ext>
            </a:extLst>
          </p:cNvPr>
          <p:cNvCxnSpPr/>
          <p:nvPr/>
        </p:nvCxnSpPr>
        <p:spPr>
          <a:xfrm>
            <a:off x="5065486" y="3091543"/>
            <a:ext cx="1785257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729EE-F167-A98A-303D-88C85A8FC853}"/>
              </a:ext>
            </a:extLst>
          </p:cNvPr>
          <p:cNvCxnSpPr/>
          <p:nvPr/>
        </p:nvCxnSpPr>
        <p:spPr>
          <a:xfrm>
            <a:off x="5065486" y="4753429"/>
            <a:ext cx="1785257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3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626A-052F-EFC8-D5D5-8ABC90D6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Our approach – Long-read high throughput sequencing to sequence the chloroplast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E45-2F26-F509-E592-61D43535A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Nanopore’s Minion Sequencer</a:t>
            </a:r>
          </a:p>
          <a:p>
            <a:r>
              <a:rPr lang="en-US"/>
              <a:t>Nanopore’s Rapid Barcoding library prep</a:t>
            </a:r>
          </a:p>
          <a:p>
            <a:r>
              <a:rPr lang="en-US"/>
              <a:t>Load and sequence on a Minion flow cell</a:t>
            </a:r>
          </a:p>
          <a:p>
            <a:endParaRPr lang="en-US"/>
          </a:p>
        </p:txBody>
      </p:sp>
      <p:pic>
        <p:nvPicPr>
          <p:cNvPr id="2054" name="Picture 6" descr="Flow cells and nanopores">
            <a:extLst>
              <a:ext uri="{FF2B5EF4-FFF2-40B4-BE49-F238E27FC236}">
                <a16:creationId xmlns:a16="http://schemas.microsoft.com/office/drawing/2014/main" id="{6EA03BF5-A7C5-55B8-E6F8-E93CE41C0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0158" y="3328924"/>
            <a:ext cx="3979972" cy="339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nopore Training: Essentials to advanced">
            <a:extLst>
              <a:ext uri="{FF2B5EF4-FFF2-40B4-BE49-F238E27FC236}">
                <a16:creationId xmlns:a16="http://schemas.microsoft.com/office/drawing/2014/main" id="{BF8CD1DF-DAD7-4F72-0EDE-6853BFEF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4790" y="3886200"/>
            <a:ext cx="33528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57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C5D54D-F228-BD2B-48EF-E6A8795E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nanopore sequencing works</a:t>
            </a:r>
          </a:p>
        </p:txBody>
      </p:sp>
      <p:pic>
        <p:nvPicPr>
          <p:cNvPr id="6" name="Content Placeholder 9" descr="A picture containing cake, birthday, candle, decorated&#10;&#10;Description automatically generated">
            <a:extLst>
              <a:ext uri="{FF2B5EF4-FFF2-40B4-BE49-F238E27FC236}">
                <a16:creationId xmlns:a16="http://schemas.microsoft.com/office/drawing/2014/main" id="{4ADA812D-A1EC-E86C-2A94-9F357B4B5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03" r="14521"/>
          <a:stretch/>
        </p:blipFill>
        <p:spPr>
          <a:xfrm>
            <a:off x="8942832" y="1507678"/>
            <a:ext cx="2568797" cy="2568797"/>
          </a:xfrm>
          <a:prstGeom prst="rect">
            <a:avLst/>
          </a:prstGeom>
        </p:spPr>
      </p:pic>
      <p:pic>
        <p:nvPicPr>
          <p:cNvPr id="7" name="Picture 6" descr="A picture containing accessory, close&#10;&#10;Description automatically generated">
            <a:extLst>
              <a:ext uri="{FF2B5EF4-FFF2-40B4-BE49-F238E27FC236}">
                <a16:creationId xmlns:a16="http://schemas.microsoft.com/office/drawing/2014/main" id="{4FCCF2E7-CAA1-3147-5522-85D9913362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89" r="21161"/>
          <a:stretch/>
        </p:blipFill>
        <p:spPr>
          <a:xfrm>
            <a:off x="679229" y="1507678"/>
            <a:ext cx="2568797" cy="2568797"/>
          </a:xfrm>
          <a:prstGeom prst="rect">
            <a:avLst/>
          </a:prstGeom>
        </p:spPr>
      </p:pic>
      <p:pic>
        <p:nvPicPr>
          <p:cNvPr id="8" name="Picture 7" descr="A picture containing cake, birthday, blue, coelenterate&#10;&#10;Description automatically generated">
            <a:extLst>
              <a:ext uri="{FF2B5EF4-FFF2-40B4-BE49-F238E27FC236}">
                <a16:creationId xmlns:a16="http://schemas.microsoft.com/office/drawing/2014/main" id="{6423B81C-2CAE-A4C9-07B4-3B3C2F38E5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64" r="21864"/>
          <a:stretch/>
        </p:blipFill>
        <p:spPr>
          <a:xfrm>
            <a:off x="4811602" y="1507678"/>
            <a:ext cx="2568797" cy="2568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0AE09-C81F-0EE7-5547-FAB44FDB37CC}"/>
              </a:ext>
            </a:extLst>
          </p:cNvPr>
          <p:cNvSpPr txBox="1">
            <a:spLocks/>
          </p:cNvSpPr>
          <p:nvPr/>
        </p:nvSpPr>
        <p:spPr>
          <a:xfrm>
            <a:off x="679229" y="4238715"/>
            <a:ext cx="2568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2400" b="1" dirty="0">
                <a:solidFill>
                  <a:schemeClr val="accent1"/>
                </a:solidFill>
              </a:rPr>
              <a:t>1.</a:t>
            </a:r>
          </a:p>
          <a:p>
            <a:pPr algn="l">
              <a:buClr>
                <a:schemeClr val="accent1"/>
              </a:buClr>
            </a:pPr>
            <a:r>
              <a:rPr lang="en-GB" sz="1600" dirty="0"/>
              <a:t>A motor feeds DNA through a nanopore 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5BA8E-66FA-D056-3431-13DA12D36592}"/>
              </a:ext>
            </a:extLst>
          </p:cNvPr>
          <p:cNvSpPr txBox="1">
            <a:spLocks/>
          </p:cNvSpPr>
          <p:nvPr/>
        </p:nvSpPr>
        <p:spPr>
          <a:xfrm>
            <a:off x="4811030" y="4238714"/>
            <a:ext cx="2568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2400" b="1" dirty="0">
                <a:solidFill>
                  <a:schemeClr val="accent1"/>
                </a:solidFill>
              </a:rPr>
              <a:t>2.</a:t>
            </a:r>
          </a:p>
          <a:p>
            <a:pPr algn="l">
              <a:buClr>
                <a:schemeClr val="accent1"/>
              </a:buClr>
            </a:pPr>
            <a:r>
              <a:rPr lang="en-GB" sz="1600" dirty="0"/>
              <a:t>The DNA blocks the flow of current through the pore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72ED0-B852-446D-598C-F6FB1D3EF1F0}"/>
              </a:ext>
            </a:extLst>
          </p:cNvPr>
          <p:cNvSpPr txBox="1">
            <a:spLocks/>
          </p:cNvSpPr>
          <p:nvPr/>
        </p:nvSpPr>
        <p:spPr>
          <a:xfrm>
            <a:off x="8942831" y="4234724"/>
            <a:ext cx="25687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2400" b="1" dirty="0">
                <a:solidFill>
                  <a:schemeClr val="accent1"/>
                </a:solidFill>
              </a:rPr>
              <a:t>3.</a:t>
            </a:r>
          </a:p>
          <a:p>
            <a:pPr algn="l">
              <a:buClr>
                <a:schemeClr val="accent1"/>
              </a:buClr>
            </a:pPr>
            <a:r>
              <a:rPr lang="en-GB" sz="1600" dirty="0"/>
              <a:t>The changes in current are decoded into the DNA sequence – this is called basecalling</a:t>
            </a:r>
            <a:endParaRPr lang="en-GB" sz="1200" dirty="0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EBD3AB0-8675-B9F6-FE16-5111A40DE8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29" y="5321001"/>
            <a:ext cx="702000" cy="70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88B7B3-3D86-5A7B-E78B-4B40CEFF3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81229" y="5746002"/>
            <a:ext cx="462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200" dirty="0"/>
              <a:t>Watch the full video on how nanopore sequencing works</a:t>
            </a:r>
          </a:p>
        </p:txBody>
      </p:sp>
    </p:spTree>
    <p:extLst>
      <p:ext uri="{BB962C8B-B14F-4D97-AF65-F5344CB8AC3E}">
        <p14:creationId xmlns:p14="http://schemas.microsoft.com/office/powerpoint/2010/main" val="61881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4C5FDD9-69FA-4DBB-877B-1702C64E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6" y="1428305"/>
            <a:ext cx="5322269" cy="299339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ADACE25-79DA-42DC-9787-3E9BA0AF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Preparing DNA for nanopore sequencing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60A154-F4BA-487E-BEE2-D6C129060433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664167" y="1618488"/>
            <a:ext cx="0" cy="308241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067B4C-AB07-4833-99F4-84B6F012AFB4}"/>
              </a:ext>
            </a:extLst>
          </p:cNvPr>
          <p:cNvCxnSpPr>
            <a:cxnSpLocks/>
          </p:cNvCxnSpPr>
          <p:nvPr/>
        </p:nvCxnSpPr>
        <p:spPr>
          <a:xfrm flipV="1">
            <a:off x="3148670" y="2792102"/>
            <a:ext cx="0" cy="1856098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D31A6-7FE4-9A01-1665-841631CCBDDD}"/>
              </a:ext>
            </a:extLst>
          </p:cNvPr>
          <p:cNvSpPr txBox="1"/>
          <p:nvPr/>
        </p:nvSpPr>
        <p:spPr>
          <a:xfrm>
            <a:off x="530899" y="4700903"/>
            <a:ext cx="2266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DNA strand</a:t>
            </a:r>
          </a:p>
          <a:p>
            <a:pPr algn="ctr">
              <a:buClr>
                <a:schemeClr val="accent1"/>
              </a:buClr>
            </a:pPr>
            <a:r>
              <a:rPr lang="en-GB" sz="1600" dirty="0"/>
              <a:t>Adapters with motor protein added to the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BFF87-7024-2D2B-3F7B-F14B95EB7349}"/>
              </a:ext>
            </a:extLst>
          </p:cNvPr>
          <p:cNvSpPr txBox="1"/>
          <p:nvPr/>
        </p:nvSpPr>
        <p:spPr>
          <a:xfrm>
            <a:off x="2797434" y="4700903"/>
            <a:ext cx="1917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Motor protein</a:t>
            </a:r>
          </a:p>
          <a:p>
            <a:pPr algn="ctr">
              <a:buClr>
                <a:schemeClr val="accent1"/>
              </a:buClr>
            </a:pPr>
            <a:r>
              <a:rPr lang="en-GB" sz="1600" dirty="0"/>
              <a:t>Moves the DNA through the pore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5AD828-E9CD-10E4-555E-039B03FEC2E2}"/>
              </a:ext>
            </a:extLst>
          </p:cNvPr>
          <p:cNvGrpSpPr/>
          <p:nvPr/>
        </p:nvGrpSpPr>
        <p:grpSpPr>
          <a:xfrm>
            <a:off x="6280487" y="1338030"/>
            <a:ext cx="5375183" cy="4510320"/>
            <a:chOff x="6379640" y="1338030"/>
            <a:chExt cx="5375183" cy="45103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2AA3AB-E074-9B4F-DF88-E8BE9BB578FA}"/>
                </a:ext>
              </a:extLst>
            </p:cNvPr>
            <p:cNvGrpSpPr/>
            <p:nvPr/>
          </p:nvGrpSpPr>
          <p:grpSpPr>
            <a:xfrm>
              <a:off x="6379640" y="1338030"/>
              <a:ext cx="5375183" cy="4510320"/>
              <a:chOff x="6379640" y="1338030"/>
              <a:chExt cx="5375183" cy="451032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A50474-07C6-43DC-A722-BCEAEFA1E8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432553" y="1338030"/>
                <a:ext cx="5322270" cy="451032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DF159D-1FD4-4359-990B-131171F1BA35}"/>
                  </a:ext>
                </a:extLst>
              </p:cNvPr>
              <p:cNvSpPr/>
              <p:nvPr/>
            </p:nvSpPr>
            <p:spPr>
              <a:xfrm>
                <a:off x="6859596" y="1338030"/>
                <a:ext cx="2216634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D893D7-37E3-4053-8AC3-A704C6AAC2BD}"/>
                  </a:ext>
                </a:extLst>
              </p:cNvPr>
              <p:cNvSpPr/>
              <p:nvPr/>
            </p:nvSpPr>
            <p:spPr>
              <a:xfrm>
                <a:off x="9446388" y="1412227"/>
                <a:ext cx="2274489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6B1A5D-E940-42BD-BAF4-641FE98E88F6}"/>
                  </a:ext>
                </a:extLst>
              </p:cNvPr>
              <p:cNvSpPr txBox="1"/>
              <p:nvPr/>
            </p:nvSpPr>
            <p:spPr>
              <a:xfrm>
                <a:off x="7317944" y="1407736"/>
                <a:ext cx="201143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en-GB" sz="1600" b="1" dirty="0">
                    <a:solidFill>
                      <a:schemeClr val="accent1"/>
                    </a:solidFill>
                  </a:rPr>
                  <a:t>Enzyme complex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6D4D6C-BDA6-45B5-86E6-CEB1BE7DCBA6}"/>
                  </a:ext>
                </a:extLst>
              </p:cNvPr>
              <p:cNvSpPr txBox="1"/>
              <p:nvPr/>
            </p:nvSpPr>
            <p:spPr>
              <a:xfrm>
                <a:off x="9594380" y="1407736"/>
                <a:ext cx="155257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en-GB" sz="1600" b="1" dirty="0">
                    <a:solidFill>
                      <a:schemeClr val="accent1"/>
                    </a:solidFill>
                  </a:rPr>
                  <a:t>DNA</a:t>
                </a:r>
                <a:endParaRPr lang="en-GB" sz="1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3466498-24EC-4501-BB9E-0A9ED316B5A9}"/>
                  </a:ext>
                </a:extLst>
              </p:cNvPr>
              <p:cNvSpPr/>
              <p:nvPr/>
            </p:nvSpPr>
            <p:spPr>
              <a:xfrm>
                <a:off x="6379640" y="3920729"/>
                <a:ext cx="2554810" cy="602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DEA413-07FA-485E-B87E-9E75F1E3AB2F}"/>
                  </a:ext>
                </a:extLst>
              </p:cNvPr>
              <p:cNvSpPr txBox="1"/>
              <p:nvPr/>
            </p:nvSpPr>
            <p:spPr>
              <a:xfrm>
                <a:off x="9922590" y="2574920"/>
                <a:ext cx="1210485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>
                  <a:buClr>
                    <a:schemeClr val="accent1"/>
                  </a:buClr>
                </a:pPr>
                <a:r>
                  <a:rPr lang="en-GB" sz="1600" dirty="0">
                    <a:solidFill>
                      <a:schemeClr val="tx2"/>
                    </a:solidFill>
                  </a:rPr>
                  <a:t>1. Cuts DNA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86A260-7BD1-4B0E-8D47-2D948FA5DFD1}"/>
                  </a:ext>
                </a:extLst>
              </p:cNvPr>
              <p:cNvSpPr txBox="1"/>
              <p:nvPr/>
            </p:nvSpPr>
            <p:spPr>
              <a:xfrm>
                <a:off x="9307873" y="3842219"/>
                <a:ext cx="1398842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>
                  <a:buClr>
                    <a:schemeClr val="accent1"/>
                  </a:buClr>
                </a:pPr>
                <a:r>
                  <a:rPr lang="en-GB" sz="1600" dirty="0">
                    <a:solidFill>
                      <a:schemeClr val="tx2"/>
                    </a:solidFill>
                  </a:rPr>
                  <a:t>2. Adds “glue”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88C615F-C0DA-47A0-9993-ACFBAF8798F0}"/>
                  </a:ext>
                </a:extLst>
              </p:cNvPr>
              <p:cNvSpPr/>
              <p:nvPr/>
            </p:nvSpPr>
            <p:spPr>
              <a:xfrm>
                <a:off x="6819694" y="4864971"/>
                <a:ext cx="2114756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E32196-2778-4BDC-B052-69ED7B146EF2}"/>
                  </a:ext>
                </a:extLst>
              </p:cNvPr>
              <p:cNvSpPr txBox="1"/>
              <p:nvPr/>
            </p:nvSpPr>
            <p:spPr>
              <a:xfrm>
                <a:off x="7408374" y="4847426"/>
                <a:ext cx="188396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>
                  <a:buClr>
                    <a:schemeClr val="accent1"/>
                  </a:buClr>
                </a:pPr>
                <a:r>
                  <a:rPr lang="en-GB" sz="1600" dirty="0">
                    <a:solidFill>
                      <a:schemeClr val="tx2"/>
                    </a:solidFill>
                  </a:rPr>
                  <a:t>3. “Sticks” on adapters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415BB9-B850-E19B-C411-DBC1326C24F7}"/>
                </a:ext>
              </a:extLst>
            </p:cNvPr>
            <p:cNvSpPr/>
            <p:nvPr/>
          </p:nvSpPr>
          <p:spPr>
            <a:xfrm>
              <a:off x="7110175" y="4898022"/>
              <a:ext cx="1938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3294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BFA97-74BE-91C6-D76F-897804D1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basecalling of nanopore data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83D13-0294-92F1-0D7D-E58A5ED6D6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229" y="1032190"/>
            <a:ext cx="10833542" cy="461781"/>
          </a:xfrm>
        </p:spPr>
        <p:txBody>
          <a:bodyPr/>
          <a:lstStyle/>
          <a:p>
            <a:r>
              <a:rPr lang="en-GB" dirty="0"/>
              <a:t>The shadow puppet analogy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64135-7191-4C95-E52A-83E850CC32FF}"/>
              </a:ext>
            </a:extLst>
          </p:cNvPr>
          <p:cNvSpPr txBox="1"/>
          <p:nvPr/>
        </p:nvSpPr>
        <p:spPr>
          <a:xfrm>
            <a:off x="679229" y="4274778"/>
            <a:ext cx="3384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1600" dirty="0"/>
              <a:t>The hands block the light</a:t>
            </a:r>
          </a:p>
          <a:p>
            <a:pPr algn="ctr">
              <a:buClr>
                <a:schemeClr val="accent1"/>
              </a:buClr>
            </a:pPr>
            <a:endParaRPr lang="en-GB" sz="1600" dirty="0"/>
          </a:p>
          <a:p>
            <a:pPr algn="ctr">
              <a:buClr>
                <a:schemeClr val="accent1"/>
              </a:buClr>
            </a:pPr>
            <a:r>
              <a:rPr lang="en-GB" sz="1600" dirty="0"/>
              <a:t>Because the hands are a certain shape, it creates a shadow we recognise</a:t>
            </a:r>
            <a:endParaRPr lang="en-GB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1D0464-A2AD-4E23-74A0-88010B993C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29" y="1441394"/>
            <a:ext cx="3464224" cy="2801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9" descr="A picture containing cake, birthday, candle, decorated&#10;&#10;Description automatically generated">
            <a:extLst>
              <a:ext uri="{FF2B5EF4-FFF2-40B4-BE49-F238E27FC236}">
                <a16:creationId xmlns:a16="http://schemas.microsoft.com/office/drawing/2014/main" id="{974AE82A-FDCD-8768-4F96-9DC660DACE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17" r="8985"/>
          <a:stretch/>
        </p:blipFill>
        <p:spPr>
          <a:xfrm>
            <a:off x="4403614" y="1441394"/>
            <a:ext cx="3384772" cy="2801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A857B-069E-A0C7-ED86-010C2752B6F7}"/>
              </a:ext>
            </a:extLst>
          </p:cNvPr>
          <p:cNvSpPr txBox="1"/>
          <p:nvPr/>
        </p:nvSpPr>
        <p:spPr>
          <a:xfrm>
            <a:off x="4403615" y="4331623"/>
            <a:ext cx="3384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1600" dirty="0"/>
              <a:t>Each base of DNA blocks the current</a:t>
            </a:r>
          </a:p>
          <a:p>
            <a:pPr algn="ctr">
              <a:buClr>
                <a:schemeClr val="accent1"/>
              </a:buClr>
            </a:pPr>
            <a:endParaRPr lang="en-GB" sz="1600" dirty="0"/>
          </a:p>
          <a:p>
            <a:pPr algn="ctr">
              <a:buClr>
                <a:schemeClr val="accent1"/>
              </a:buClr>
            </a:pPr>
            <a:r>
              <a:rPr lang="en-GB" sz="1600" dirty="0"/>
              <a:t>Because the bases are a certain shape and size, it creates a signal we can recognise 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F55CB6-93F8-040C-C6AB-8F1273992A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8848639" y="4816992"/>
            <a:ext cx="2461624" cy="1122474"/>
          </a:xfrm>
          <a:prstGeom prst="rect">
            <a:avLst/>
          </a:prstGeom>
        </p:spPr>
      </p:pic>
      <p:pic>
        <p:nvPicPr>
          <p:cNvPr id="16" name="Picture 15" descr="A blue spiral structure on a black background&#10;&#10;Description automatically generated">
            <a:extLst>
              <a:ext uri="{FF2B5EF4-FFF2-40B4-BE49-F238E27FC236}">
                <a16:creationId xmlns:a16="http://schemas.microsoft.com/office/drawing/2014/main" id="{D1523B78-EEAB-6D4D-0D5F-F1EA19BDEF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000" b="100000" l="0" r="100000">
                        <a14:foregroundMark x1="78322" y1="35600" x2="94755" y2="33200"/>
                        <a14:foregroundMark x1="80070" y1="36400" x2="91608" y2="37200"/>
                        <a14:foregroundMark x1="79021" y1="36400" x2="86014" y2="3960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266213">
            <a:off x="7786623" y="1466710"/>
            <a:ext cx="2002686" cy="1752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92A732-DAED-7EAD-64ED-A913666A712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442" y="3418205"/>
            <a:ext cx="2542649" cy="795467"/>
          </a:xfrm>
          <a:prstGeom prst="rect">
            <a:avLst/>
          </a:prstGeom>
          <a:ln w="28575">
            <a:noFill/>
          </a:ln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A8B8CC00-11C1-96D5-3BA7-8E74E82996A1}"/>
              </a:ext>
            </a:extLst>
          </p:cNvPr>
          <p:cNvSpPr/>
          <p:nvPr/>
        </p:nvSpPr>
        <p:spPr>
          <a:xfrm rot="21346338">
            <a:off x="9789006" y="2140450"/>
            <a:ext cx="1348870" cy="1348870"/>
          </a:xfrm>
          <a:prstGeom prst="arc">
            <a:avLst>
              <a:gd name="adj1" fmla="val 16610135"/>
              <a:gd name="adj2" fmla="val 3174987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F394099-22FA-14FD-824F-70D209A1ECF0}"/>
              </a:ext>
            </a:extLst>
          </p:cNvPr>
          <p:cNvSpPr/>
          <p:nvPr/>
        </p:nvSpPr>
        <p:spPr>
          <a:xfrm rot="19057613" flipH="1">
            <a:off x="8325459" y="3805754"/>
            <a:ext cx="1348870" cy="1348870"/>
          </a:xfrm>
          <a:prstGeom prst="arc">
            <a:avLst>
              <a:gd name="adj1" fmla="val 15487318"/>
              <a:gd name="adj2" fmla="val 162604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C3A6B8-C4D7-DF4C-4B9A-71299485BEA3}"/>
              </a:ext>
            </a:extLst>
          </p:cNvPr>
          <p:cNvSpPr txBox="1"/>
          <p:nvPr/>
        </p:nvSpPr>
        <p:spPr>
          <a:xfrm>
            <a:off x="9059311" y="3134247"/>
            <a:ext cx="1931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GB" sz="1600" b="1">
                <a:solidFill>
                  <a:schemeClr val="accent1"/>
                </a:solidFill>
              </a:rPr>
              <a:t>…into current…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75C188-B427-2911-1A36-A8A82DEA2922}"/>
              </a:ext>
            </a:extLst>
          </p:cNvPr>
          <p:cNvSpPr txBox="1"/>
          <p:nvPr/>
        </p:nvSpPr>
        <p:spPr>
          <a:xfrm>
            <a:off x="8415204" y="4232217"/>
            <a:ext cx="221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00" b="1">
                <a:solidFill>
                  <a:schemeClr val="accent1"/>
                </a:solidFill>
              </a:rPr>
              <a:t>…and the current into 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EF7DC-994A-7AAD-2D2D-D1464DF69314}"/>
              </a:ext>
            </a:extLst>
          </p:cNvPr>
          <p:cNvSpPr txBox="1"/>
          <p:nvPr/>
        </p:nvSpPr>
        <p:spPr>
          <a:xfrm>
            <a:off x="9294231" y="1420682"/>
            <a:ext cx="1931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GB" sz="1600" b="1" dirty="0">
                <a:solidFill>
                  <a:schemeClr val="accent1"/>
                </a:solidFill>
              </a:rPr>
              <a:t>DNA…</a:t>
            </a:r>
          </a:p>
        </p:txBody>
      </p:sp>
    </p:spTree>
    <p:extLst>
      <p:ext uri="{BB962C8B-B14F-4D97-AF65-F5344CB8AC3E}">
        <p14:creationId xmlns:p14="http://schemas.microsoft.com/office/powerpoint/2010/main" val="255604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20" grpId="0" animBg="1"/>
      <p:bldP spid="22" grpId="0"/>
      <p:bldP spid="23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3600-722E-694C-A60F-3C7B4C63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Where do nanopores come from?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37D799-5903-8A8E-E7EA-E4162435A7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8057" y="1000716"/>
            <a:ext cx="10833542" cy="461781"/>
          </a:xfrm>
        </p:spPr>
        <p:txBody>
          <a:bodyPr/>
          <a:lstStyle/>
          <a:p>
            <a:r>
              <a:rPr lang="en-GB" dirty="0"/>
              <a:t>They exist in nature but are engineered for nanopore sequencing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0B1DEF-C6A7-9B4E-22C9-A11D5F005A79}"/>
              </a:ext>
            </a:extLst>
          </p:cNvPr>
          <p:cNvGrpSpPr>
            <a:grpSpLocks noChangeAspect="1"/>
          </p:cNvGrpSpPr>
          <p:nvPr/>
        </p:nvGrpSpPr>
        <p:grpSpPr>
          <a:xfrm>
            <a:off x="778061" y="2759130"/>
            <a:ext cx="6275882" cy="2031292"/>
            <a:chOff x="179512" y="2571750"/>
            <a:chExt cx="6603747" cy="2137410"/>
          </a:xfrm>
        </p:grpSpPr>
        <p:pic>
          <p:nvPicPr>
            <p:cNvPr id="9" name="Picture 2" descr="C:\Users\LJayasinghe\Desktop\Pore pics\R9\cartoon full-top-grey.png">
              <a:extLst>
                <a:ext uri="{FF2B5EF4-FFF2-40B4-BE49-F238E27FC236}">
                  <a16:creationId xmlns:a16="http://schemas.microsoft.com/office/drawing/2014/main" id="{4780EC25-777F-12AD-CB45-1A9620EC3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571750"/>
              <a:ext cx="2171123" cy="213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Jayasinghe\Desktop\Pore pics\R9\cartoon full-grey.png">
              <a:extLst>
                <a:ext uri="{FF2B5EF4-FFF2-40B4-BE49-F238E27FC236}">
                  <a16:creationId xmlns:a16="http://schemas.microsoft.com/office/drawing/2014/main" id="{9607DAFB-50E6-D0FC-3AC4-A0F413056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20000">
              <a:off x="179512" y="2769764"/>
              <a:ext cx="2150364" cy="1844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LJayasinghe\Desktop\Pore pics\R9\CP1 cut through 6.png">
              <a:extLst>
                <a:ext uri="{FF2B5EF4-FFF2-40B4-BE49-F238E27FC236}">
                  <a16:creationId xmlns:a16="http://schemas.microsoft.com/office/drawing/2014/main" id="{9A3870B8-29E7-8374-3D77-2FBF30293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96203" y="2694352"/>
              <a:ext cx="2187056" cy="189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B8BA5F8D-B8C4-A18A-F7ED-332363B5B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6279" y="2939268"/>
            <a:ext cx="4406373" cy="277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2DFC7A-1B12-4C5F-F2FB-9140B4F3BFE1}"/>
              </a:ext>
            </a:extLst>
          </p:cNvPr>
          <p:cNvSpPr txBox="1">
            <a:spLocks/>
          </p:cNvSpPr>
          <p:nvPr/>
        </p:nvSpPr>
        <p:spPr>
          <a:xfrm>
            <a:off x="636196" y="1270490"/>
            <a:ext cx="71947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b="1" dirty="0">
                <a:solidFill>
                  <a:schemeClr val="accent1"/>
                </a:solidFill>
              </a:rPr>
              <a:t>This is the </a:t>
            </a:r>
            <a:r>
              <a:rPr lang="en-GB" b="1" dirty="0" err="1">
                <a:solidFill>
                  <a:schemeClr val="accent1"/>
                </a:solidFill>
              </a:rPr>
              <a:t>CsgG</a:t>
            </a:r>
            <a:r>
              <a:rPr lang="en-GB" b="1" dirty="0">
                <a:solidFill>
                  <a:schemeClr val="accent1"/>
                </a:solidFill>
              </a:rPr>
              <a:t> pore</a:t>
            </a:r>
          </a:p>
          <a:p>
            <a:pPr algn="l">
              <a:buClr>
                <a:schemeClr val="accent1"/>
              </a:buClr>
            </a:pPr>
            <a:endParaRPr lang="en-GB" sz="1600" dirty="0"/>
          </a:p>
          <a:p>
            <a:pPr algn="l">
              <a:buClr>
                <a:schemeClr val="accent1"/>
              </a:buClr>
            </a:pPr>
            <a:r>
              <a:rPr lang="en-GB" sz="1600" dirty="0"/>
              <a:t>A nine-subunit protein from the outer membrane of </a:t>
            </a:r>
            <a:r>
              <a:rPr lang="en-GB" sz="1600" i="1" dirty="0"/>
              <a:t>E.coli</a:t>
            </a:r>
            <a:endParaRPr lang="en-GB" sz="1600" dirty="0"/>
          </a:p>
          <a:p>
            <a:pPr algn="l">
              <a:buClr>
                <a:schemeClr val="accent1"/>
              </a:buClr>
            </a:pPr>
            <a:endParaRPr lang="en-GB" sz="1600" dirty="0"/>
          </a:p>
          <a:p>
            <a:pPr algn="l">
              <a:buClr>
                <a:schemeClr val="accent1"/>
              </a:buClr>
            </a:pPr>
            <a:r>
              <a:rPr lang="en-GB" sz="1600" dirty="0"/>
              <a:t>In nature it facilitates excretion of amyloid proteins for biofilms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F0BCB-49D2-B546-BE6F-04F2B6DD298C}"/>
              </a:ext>
            </a:extLst>
          </p:cNvPr>
          <p:cNvSpPr txBox="1">
            <a:spLocks/>
          </p:cNvSpPr>
          <p:nvPr/>
        </p:nvSpPr>
        <p:spPr>
          <a:xfrm>
            <a:off x="7512140" y="1327150"/>
            <a:ext cx="43194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b="1" dirty="0">
                <a:solidFill>
                  <a:schemeClr val="accent1"/>
                </a:solidFill>
              </a:rPr>
              <a:t>Lots of nanopore families exist</a:t>
            </a:r>
          </a:p>
          <a:p>
            <a:pPr algn="l">
              <a:buClr>
                <a:schemeClr val="accent1"/>
              </a:buClr>
            </a:pPr>
            <a:endParaRPr lang="en-GB" sz="1600" dirty="0"/>
          </a:p>
          <a:p>
            <a:pPr algn="l">
              <a:buClr>
                <a:schemeClr val="accent1"/>
              </a:buClr>
            </a:pPr>
            <a:r>
              <a:rPr lang="en-GB" sz="1600" dirty="0"/>
              <a:t>They exhibit different structures</a:t>
            </a:r>
            <a:endParaRPr lang="en-GB" sz="1200" dirty="0"/>
          </a:p>
          <a:p>
            <a:pPr algn="l">
              <a:buClr>
                <a:schemeClr val="accent1"/>
              </a:buClr>
            </a:pPr>
            <a:endParaRPr lang="en-GB" sz="1200" dirty="0"/>
          </a:p>
          <a:p>
            <a:pPr algn="l">
              <a:buClr>
                <a:schemeClr val="accent1"/>
              </a:buClr>
            </a:pPr>
            <a:r>
              <a:rPr lang="en-GB" sz="1600" dirty="0"/>
              <a:t>They may be useful for different applications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CEC766-F1C9-C713-4D18-C6673FF772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19540" y="5291280"/>
            <a:ext cx="5322544" cy="701351"/>
            <a:chOff x="819540" y="5291280"/>
            <a:chExt cx="5322544" cy="701351"/>
          </a:xfrm>
        </p:grpSpPr>
        <p:pic>
          <p:nvPicPr>
            <p:cNvPr id="16" name="Picture 15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F968C5C3-D48B-8AB4-7E3A-9DA79FA795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540" y="5291280"/>
              <a:ext cx="701351" cy="70135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8B16E0-E5ED-8FA2-3E1D-21D9CC567A5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320" y="5715632"/>
              <a:ext cx="4621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1200" dirty="0"/>
                <a:t>Read more about </a:t>
              </a:r>
              <a:r>
                <a:rPr lang="en-GB" sz="1200" dirty="0" err="1"/>
                <a:t>CsgG</a:t>
              </a:r>
              <a:endParaRPr lang="en-GB" sz="12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9B8B8A-F60C-DBA3-D58E-72B14B503CFD}"/>
              </a:ext>
            </a:extLst>
          </p:cNvPr>
          <p:cNvCxnSpPr>
            <a:cxnSpLocks/>
          </p:cNvCxnSpPr>
          <p:nvPr/>
        </p:nvCxnSpPr>
        <p:spPr>
          <a:xfrm>
            <a:off x="7209624" y="1474237"/>
            <a:ext cx="0" cy="4167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93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05BF27-5AA1-3435-26CD-96A957467CAB}"/>
              </a:ext>
            </a:extLst>
          </p:cNvPr>
          <p:cNvSpPr txBox="1"/>
          <p:nvPr/>
        </p:nvSpPr>
        <p:spPr>
          <a:xfrm>
            <a:off x="3048000" y="31058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https://nanoporetech.com/support/how-it-works#fullVideo&amp;modal=fullVideo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2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614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Is there a relationship between extent of structural variation in the chloroplast genome in </a:t>
            </a:r>
            <a:r>
              <a:rPr lang="en-US" sz="3600" i="1" dirty="0"/>
              <a:t>C. americana </a:t>
            </a:r>
            <a:r>
              <a:rPr lang="en-US" sz="3600" dirty="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/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dirty="0"/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dirty="0"/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b="1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284697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7D93-4FE0-A2E5-06C0-8914520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What relationship do you expect?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A84A6-60F8-9252-1729-C7F9DA29C0C6}"/>
              </a:ext>
            </a:extLst>
          </p:cNvPr>
          <p:cNvCxnSpPr>
            <a:cxnSpLocks/>
          </p:cNvCxnSpPr>
          <p:nvPr/>
        </p:nvCxnSpPr>
        <p:spPr>
          <a:xfrm>
            <a:off x="4864100" y="5880625"/>
            <a:ext cx="648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7048A-CFAB-E9C5-1936-B178B1E39DA8}"/>
              </a:ext>
            </a:extLst>
          </p:cNvPr>
          <p:cNvCxnSpPr>
            <a:cxnSpLocks/>
          </p:cNvCxnSpPr>
          <p:nvPr/>
        </p:nvCxnSpPr>
        <p:spPr>
          <a:xfrm flipV="1">
            <a:off x="4878614" y="1444696"/>
            <a:ext cx="0" cy="44504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0D6B8C-86D2-F0AB-4BFB-2666DC3FCF2B}"/>
              </a:ext>
            </a:extLst>
          </p:cNvPr>
          <p:cNvSpPr txBox="1"/>
          <p:nvPr/>
        </p:nvSpPr>
        <p:spPr>
          <a:xfrm>
            <a:off x="5713185" y="6031210"/>
            <a:ext cx="480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Number of structural variants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3F4FC-2EB1-9475-5340-A0B12D21E7CF}"/>
              </a:ext>
            </a:extLst>
          </p:cNvPr>
          <p:cNvSpPr txBox="1"/>
          <p:nvPr/>
        </p:nvSpPr>
        <p:spPr>
          <a:xfrm>
            <a:off x="296642" y="3244186"/>
            <a:ext cx="2561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Strength of genetic incompatibility</a:t>
            </a:r>
          </a:p>
        </p:txBody>
      </p:sp>
      <p:pic>
        <p:nvPicPr>
          <p:cNvPr id="13" name="Picture 12" descr="IMG_1955.JPG">
            <a:extLst>
              <a:ext uri="{FF2B5EF4-FFF2-40B4-BE49-F238E27FC236}">
                <a16:creationId xmlns:a16="http://schemas.microsoft.com/office/drawing/2014/main" id="{EE4F99E8-DD4C-1315-ACFC-1B80E355A7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22146" y="4352725"/>
            <a:ext cx="1145265" cy="1475101"/>
          </a:xfrm>
          <a:prstGeom prst="rect">
            <a:avLst/>
          </a:prstGeom>
        </p:spPr>
      </p:pic>
      <p:pic>
        <p:nvPicPr>
          <p:cNvPr id="14" name="Picture 13" descr="Figure2.pdf">
            <a:extLst>
              <a:ext uri="{FF2B5EF4-FFF2-40B4-BE49-F238E27FC236}">
                <a16:creationId xmlns:a16="http://schemas.microsoft.com/office/drawing/2014/main" id="{92D1C0CE-C553-07CA-D7C4-D5CF7A704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8"/>
          <a:stretch/>
        </p:blipFill>
        <p:spPr>
          <a:xfrm>
            <a:off x="3157228" y="3219033"/>
            <a:ext cx="1495439" cy="1128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2A02D6-4F2D-403D-6720-342B05E597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7228" y="1845798"/>
            <a:ext cx="1469494" cy="116414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B617FC-5C01-1F18-B045-6FEBD6237957}"/>
              </a:ext>
            </a:extLst>
          </p:cNvPr>
          <p:cNvCxnSpPr>
            <a:cxnSpLocks/>
          </p:cNvCxnSpPr>
          <p:nvPr/>
        </p:nvCxnSpPr>
        <p:spPr>
          <a:xfrm flipV="1">
            <a:off x="5152571" y="1690688"/>
            <a:ext cx="5515429" cy="372314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6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E896-FD3E-9277-01EC-F5315866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CAE5-097A-1387-5AB7-EF0F69F16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EAB306-0D34-5AF8-81F9-E2D3079F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7082" y="0"/>
            <a:ext cx="8399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02E6F-2B5A-DE83-462A-C32677A89DD4}"/>
              </a:ext>
            </a:extLst>
          </p:cNvPr>
          <p:cNvSpPr txBox="1"/>
          <p:nvPr/>
        </p:nvSpPr>
        <p:spPr>
          <a:xfrm>
            <a:off x="3575841" y="2760784"/>
            <a:ext cx="5021943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How do new species form?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87AE5-75E7-EF73-39AC-C92A26A9E157}"/>
              </a:ext>
            </a:extLst>
          </p:cNvPr>
          <p:cNvSpPr txBox="1"/>
          <p:nvPr/>
        </p:nvSpPr>
        <p:spPr>
          <a:xfrm>
            <a:off x="7467600" y="6492875"/>
            <a:ext cx="28189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Santiago </a:t>
            </a:r>
            <a:r>
              <a:rPr lang="en-US" dirty="0" err="1"/>
              <a:t>Ramierz</a:t>
            </a:r>
            <a:r>
              <a:rPr lang="en-US" dirty="0"/>
              <a:t> Barahona</a:t>
            </a:r>
          </a:p>
        </p:txBody>
      </p:sp>
    </p:spTree>
    <p:extLst>
      <p:ext uri="{BB962C8B-B14F-4D97-AF65-F5344CB8AC3E}">
        <p14:creationId xmlns:p14="http://schemas.microsoft.com/office/powerpoint/2010/main" val="18106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9" y="1042710"/>
            <a:ext cx="6865851" cy="5811157"/>
          </a:xfrm>
          <a:prstGeom prst="rect">
            <a:avLst/>
          </a:prstGeom>
        </p:spPr>
      </p:pic>
      <p:pic>
        <p:nvPicPr>
          <p:cNvPr id="5" name="Picture 4" descr="IMG_1955.JP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75817" y="1110415"/>
            <a:ext cx="1145265" cy="1475101"/>
          </a:xfrm>
          <a:prstGeom prst="rect">
            <a:avLst/>
          </a:prstGeom>
        </p:spPr>
      </p:pic>
      <p:pic>
        <p:nvPicPr>
          <p:cNvPr id="6" name="Picture 5" descr="Figure2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8"/>
          <a:stretch/>
        </p:blipFill>
        <p:spPr>
          <a:xfrm>
            <a:off x="810899" y="2681148"/>
            <a:ext cx="1495439" cy="1128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899" y="4070550"/>
            <a:ext cx="1469494" cy="1164143"/>
          </a:xfrm>
          <a:prstGeom prst="rect">
            <a:avLst/>
          </a:prstGeom>
        </p:spPr>
      </p:pic>
      <p:sp>
        <p:nvSpPr>
          <p:cNvPr id="8" name="Title 9"/>
          <p:cNvSpPr txBox="1">
            <a:spLocks/>
          </p:cNvSpPr>
          <p:nvPr/>
        </p:nvSpPr>
        <p:spPr>
          <a:xfrm>
            <a:off x="477982" y="0"/>
            <a:ext cx="10248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Speciation as a gradual accumulation of genetic incompatibility and thus reproductive isolation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E13F0-C3E6-45BA-E540-D659F9D7DB07}"/>
              </a:ext>
            </a:extLst>
          </p:cNvPr>
          <p:cNvSpPr txBox="1"/>
          <p:nvPr/>
        </p:nvSpPr>
        <p:spPr>
          <a:xfrm>
            <a:off x="8714159" y="1912766"/>
            <a:ext cx="30103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What are the ecological and evolutionary processes that drive this process?</a:t>
            </a:r>
          </a:p>
        </p:txBody>
      </p:sp>
    </p:spTree>
    <p:extLst>
      <p:ext uri="{BB962C8B-B14F-4D97-AF65-F5344CB8AC3E}">
        <p14:creationId xmlns:p14="http://schemas.microsoft.com/office/powerpoint/2010/main" val="166871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/>
          <p:cNvSpPr/>
          <p:nvPr/>
        </p:nvSpPr>
        <p:spPr>
          <a:xfrm>
            <a:off x="3808381" y="5988379"/>
            <a:ext cx="1604530" cy="3285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2"/>
          <p:cNvSpPr txBox="1">
            <a:spLocks noChangeArrowheads="1"/>
          </p:cNvSpPr>
          <p:nvPr/>
        </p:nvSpPr>
        <p:spPr>
          <a:xfrm>
            <a:off x="3259101" y="274639"/>
            <a:ext cx="5687519" cy="9874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i="1" dirty="0"/>
              <a:t>Campanula americana </a:t>
            </a:r>
          </a:p>
          <a:p>
            <a:pPr>
              <a:defRPr/>
            </a:pPr>
            <a:r>
              <a:rPr lang="en-US" sz="3200" dirty="0"/>
              <a:t>(American Bellflower)</a:t>
            </a:r>
            <a:endParaRPr lang="en-GB" sz="3200" i="1" dirty="0"/>
          </a:p>
        </p:txBody>
      </p:sp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8933" y="16090"/>
            <a:ext cx="2523067" cy="19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" name="Picture 2" descr="700 po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57925"/>
            <a:ext cx="1896533" cy="28000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F7AAD-ACF7-4749-8641-705BD4EAF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13" y="1378037"/>
            <a:ext cx="6861454" cy="388802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31A011B-C6D0-5348-A3D4-05ACD5B1E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5384" y="3886423"/>
            <a:ext cx="2216616" cy="2955487"/>
          </a:xfrm>
          <a:prstGeom prst="rect">
            <a:avLst/>
          </a:prstGeom>
        </p:spPr>
      </p:pic>
      <p:pic>
        <p:nvPicPr>
          <p:cNvPr id="2" name="Picture 1" descr="IMG_1955.JPG">
            <a:extLst>
              <a:ext uri="{FF2B5EF4-FFF2-40B4-BE49-F238E27FC236}">
                <a16:creationId xmlns:a16="http://schemas.microsoft.com/office/drawing/2014/main" id="{33D4ADFE-4A51-4F9E-76C9-66876DBD34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47091" y="-247092"/>
            <a:ext cx="1715916" cy="22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7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403CD-DE5C-B141-A6E7-19A3BB035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20"/>
          <a:stretch/>
        </p:blipFill>
        <p:spPr>
          <a:xfrm>
            <a:off x="9178748" y="92033"/>
            <a:ext cx="2753157" cy="4016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1BEE-58DF-E94E-8E1E-D7F677740728}"/>
              </a:ext>
            </a:extLst>
          </p:cNvPr>
          <p:cNvSpPr txBox="1"/>
          <p:nvPr/>
        </p:nvSpPr>
        <p:spPr>
          <a:xfrm>
            <a:off x="902524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46C8-09AC-9E4B-8561-1BF29AE05302}"/>
              </a:ext>
            </a:extLst>
          </p:cNvPr>
          <p:cNvSpPr txBox="1"/>
          <p:nvPr/>
        </p:nvSpPr>
        <p:spPr>
          <a:xfrm>
            <a:off x="2836222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79E9B-8801-8146-8576-4A2839F86DEB}"/>
              </a:ext>
            </a:extLst>
          </p:cNvPr>
          <p:cNvSpPr txBox="1"/>
          <p:nvPr/>
        </p:nvSpPr>
        <p:spPr>
          <a:xfrm>
            <a:off x="5735855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C36D1-5058-934D-85AE-2DB7EEF98CAC}"/>
              </a:ext>
            </a:extLst>
          </p:cNvPr>
          <p:cNvSpPr txBox="1"/>
          <p:nvPr/>
        </p:nvSpPr>
        <p:spPr>
          <a:xfrm>
            <a:off x="7623809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334E58-B25E-964C-9DB9-E41AE1D89996}"/>
              </a:ext>
            </a:extLst>
          </p:cNvPr>
          <p:cNvCxnSpPr>
            <a:cxnSpLocks/>
          </p:cNvCxnSpPr>
          <p:nvPr/>
        </p:nvCxnSpPr>
        <p:spPr>
          <a:xfrm>
            <a:off x="1224071" y="1990503"/>
            <a:ext cx="687856" cy="103839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D837D7-7CE5-704B-B623-6D263CC54BB5}"/>
              </a:ext>
            </a:extLst>
          </p:cNvPr>
          <p:cNvCxnSpPr>
            <a:cxnSpLocks/>
          </p:cNvCxnSpPr>
          <p:nvPr/>
        </p:nvCxnSpPr>
        <p:spPr>
          <a:xfrm flipH="1">
            <a:off x="2636322" y="1999507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62B15F-EDD4-CD40-AE71-A01F9C792784}"/>
              </a:ext>
            </a:extLst>
          </p:cNvPr>
          <p:cNvCxnSpPr/>
          <p:nvPr/>
        </p:nvCxnSpPr>
        <p:spPr>
          <a:xfrm>
            <a:off x="6175461" y="2025884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40DFBE-B991-AF41-BC79-C68F62917DE2}"/>
              </a:ext>
            </a:extLst>
          </p:cNvPr>
          <p:cNvCxnSpPr>
            <a:cxnSpLocks/>
          </p:cNvCxnSpPr>
          <p:nvPr/>
        </p:nvCxnSpPr>
        <p:spPr>
          <a:xfrm flipH="1">
            <a:off x="7630768" y="1998875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IMG_1955.JPG">
            <a:extLst>
              <a:ext uri="{FF2B5EF4-FFF2-40B4-BE49-F238E27FC236}">
                <a16:creationId xmlns:a16="http://schemas.microsoft.com/office/drawing/2014/main" id="{29E46836-3F75-4C44-BAD6-939E4D83DF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81029" y="3264098"/>
            <a:ext cx="2229926" cy="28721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784B6-6B5C-C748-A654-F4001AE499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8171" y="3658238"/>
            <a:ext cx="2630454" cy="2083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4B211B-2FA9-8C48-9605-81DE11EAE590}"/>
              </a:ext>
            </a:extLst>
          </p:cNvPr>
          <p:cNvSpPr txBox="1"/>
          <p:nvPr/>
        </p:nvSpPr>
        <p:spPr>
          <a:xfrm>
            <a:off x="1957173" y="2958149"/>
            <a:ext cx="63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371F21-94FC-1C44-8366-A01BA71E90B0}"/>
              </a:ext>
            </a:extLst>
          </p:cNvPr>
          <p:cNvSpPr txBox="1"/>
          <p:nvPr/>
        </p:nvSpPr>
        <p:spPr>
          <a:xfrm>
            <a:off x="6933934" y="3046530"/>
            <a:ext cx="63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018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1403CD-DE5C-B141-A6E7-19A3BB035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20"/>
          <a:stretch/>
        </p:blipFill>
        <p:spPr>
          <a:xfrm>
            <a:off x="9029890" y="92033"/>
            <a:ext cx="2902015" cy="4234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1BEE-58DF-E94E-8E1E-D7F677740728}"/>
              </a:ext>
            </a:extLst>
          </p:cNvPr>
          <p:cNvSpPr txBox="1"/>
          <p:nvPr/>
        </p:nvSpPr>
        <p:spPr>
          <a:xfrm>
            <a:off x="902524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246C8-09AC-9E4B-8561-1BF29AE05302}"/>
              </a:ext>
            </a:extLst>
          </p:cNvPr>
          <p:cNvSpPr txBox="1"/>
          <p:nvPr/>
        </p:nvSpPr>
        <p:spPr>
          <a:xfrm>
            <a:off x="2836222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79E9B-8801-8146-8576-4A2839F86DEB}"/>
              </a:ext>
            </a:extLst>
          </p:cNvPr>
          <p:cNvSpPr txBox="1"/>
          <p:nvPr/>
        </p:nvSpPr>
        <p:spPr>
          <a:xfrm>
            <a:off x="5735855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C36D1-5058-934D-85AE-2DB7EEF98CAC}"/>
              </a:ext>
            </a:extLst>
          </p:cNvPr>
          <p:cNvSpPr txBox="1"/>
          <p:nvPr/>
        </p:nvSpPr>
        <p:spPr>
          <a:xfrm>
            <a:off x="7623809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E2428-4B7F-6148-AADA-CA2BE3B7326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72" y="2038765"/>
            <a:ext cx="380011" cy="5694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334E58-B25E-964C-9DB9-E41AE1D89996}"/>
              </a:ext>
            </a:extLst>
          </p:cNvPr>
          <p:cNvCxnSpPr/>
          <p:nvPr/>
        </p:nvCxnSpPr>
        <p:spPr>
          <a:xfrm>
            <a:off x="1449701" y="2768063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D837D7-7CE5-704B-B623-6D263CC54BB5}"/>
              </a:ext>
            </a:extLst>
          </p:cNvPr>
          <p:cNvCxnSpPr>
            <a:cxnSpLocks/>
          </p:cNvCxnSpPr>
          <p:nvPr/>
        </p:nvCxnSpPr>
        <p:spPr>
          <a:xfrm flipH="1">
            <a:off x="2476152" y="2783031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62B15F-EDD4-CD40-AE71-A01F9C792784}"/>
              </a:ext>
            </a:extLst>
          </p:cNvPr>
          <p:cNvCxnSpPr/>
          <p:nvPr/>
        </p:nvCxnSpPr>
        <p:spPr>
          <a:xfrm>
            <a:off x="6443266" y="2880503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40DFBE-B991-AF41-BC79-C68F62917DE2}"/>
              </a:ext>
            </a:extLst>
          </p:cNvPr>
          <p:cNvCxnSpPr>
            <a:cxnSpLocks/>
          </p:cNvCxnSpPr>
          <p:nvPr/>
        </p:nvCxnSpPr>
        <p:spPr>
          <a:xfrm flipH="1">
            <a:off x="7677387" y="2854126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IMG_1955.JPG">
            <a:extLst>
              <a:ext uri="{FF2B5EF4-FFF2-40B4-BE49-F238E27FC236}">
                <a16:creationId xmlns:a16="http://schemas.microsoft.com/office/drawing/2014/main" id="{29E46836-3F75-4C44-BAD6-939E4D83DF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532839" y="3755543"/>
            <a:ext cx="2240455" cy="2885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784B6-6B5C-C748-A654-F4001AE499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307" y="4326203"/>
            <a:ext cx="2515025" cy="19924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DBBE58-4855-FA40-B1EE-6AC185CFE9A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90663"/>
            <a:ext cx="380011" cy="569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3AA7D-B164-FF4E-834F-4D9858CB6B0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87" y="1967691"/>
            <a:ext cx="711606" cy="711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6D1AD3-7E18-3445-9011-F08ADDC6659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403" y="2019589"/>
            <a:ext cx="711606" cy="7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82C8C0-743E-D546-BECE-3522A71E4A35}"/>
              </a:ext>
            </a:extLst>
          </p:cNvPr>
          <p:cNvGrpSpPr/>
          <p:nvPr/>
        </p:nvGrpSpPr>
        <p:grpSpPr>
          <a:xfrm>
            <a:off x="6172202" y="1495565"/>
            <a:ext cx="3862895" cy="3866869"/>
            <a:chOff x="3406243" y="2591891"/>
            <a:chExt cx="3072774" cy="31363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8F7CB2-8E5B-9646-A0A1-6D0EAC680F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06243" y="2591891"/>
              <a:ext cx="3072774" cy="3136338"/>
              <a:chOff x="6482384" y="1491592"/>
              <a:chExt cx="2155871" cy="220046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DA98C29-ADE6-0447-A7E6-5A41D0DD6A4F}"/>
                  </a:ext>
                </a:extLst>
              </p:cNvPr>
              <p:cNvGrpSpPr/>
              <p:nvPr/>
            </p:nvGrpSpPr>
            <p:grpSpPr>
              <a:xfrm>
                <a:off x="6482384" y="1491592"/>
                <a:ext cx="2155871" cy="2200468"/>
                <a:chOff x="6482384" y="1491592"/>
                <a:chExt cx="2155871" cy="2200468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8A18D11-AB79-6E40-9331-9EED81DEE3AE}"/>
                    </a:ext>
                  </a:extLst>
                </p:cNvPr>
                <p:cNvSpPr/>
                <p:nvPr/>
              </p:nvSpPr>
              <p:spPr>
                <a:xfrm>
                  <a:off x="6482384" y="1491592"/>
                  <a:ext cx="2155871" cy="220046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70C98F-4C04-E84E-9AD6-5B0946282451}"/>
                    </a:ext>
                  </a:extLst>
                </p:cNvPr>
                <p:cNvSpPr/>
                <p:nvPr/>
              </p:nvSpPr>
              <p:spPr>
                <a:xfrm>
                  <a:off x="7353592" y="2377686"/>
                  <a:ext cx="871209" cy="856558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43A3543-392A-4347-B008-DB28958149D6}"/>
                    </a:ext>
                  </a:extLst>
                </p:cNvPr>
                <p:cNvSpPr/>
                <p:nvPr/>
              </p:nvSpPr>
              <p:spPr>
                <a:xfrm>
                  <a:off x="6866308" y="1964174"/>
                  <a:ext cx="457753" cy="428279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4F02E6B-0C8A-9441-AA69-A1B7447A9769}"/>
                  </a:ext>
                </a:extLst>
              </p:cNvPr>
              <p:cNvGrpSpPr/>
              <p:nvPr/>
            </p:nvGrpSpPr>
            <p:grpSpPr>
              <a:xfrm>
                <a:off x="6994233" y="2049139"/>
                <a:ext cx="1259008" cy="885378"/>
                <a:chOff x="6994233" y="2049139"/>
                <a:chExt cx="1259008" cy="885378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E310565-DB1D-1145-97E2-F3723DA5D863}"/>
                    </a:ext>
                  </a:extLst>
                </p:cNvPr>
                <p:cNvSpPr txBox="1"/>
                <p:nvPr/>
              </p:nvSpPr>
              <p:spPr>
                <a:xfrm>
                  <a:off x="7557361" y="2675392"/>
                  <a:ext cx="695880" cy="259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Aa Bb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9CF6062-A03E-0245-8327-CA088E6A4918}"/>
                    </a:ext>
                  </a:extLst>
                </p:cNvPr>
                <p:cNvSpPr txBox="1"/>
                <p:nvPr/>
              </p:nvSpPr>
              <p:spPr>
                <a:xfrm>
                  <a:off x="6994233" y="2049139"/>
                  <a:ext cx="256759" cy="259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2A9F72-A390-AF45-8167-F0F1CC7341F3}"/>
                </a:ext>
              </a:extLst>
            </p:cNvPr>
            <p:cNvSpPr/>
            <p:nvPr/>
          </p:nvSpPr>
          <p:spPr>
            <a:xfrm>
              <a:off x="4938414" y="2960250"/>
              <a:ext cx="652438" cy="61042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42EFF4-0A41-B747-897F-6D5B0AC1B50C}"/>
                </a:ext>
              </a:extLst>
            </p:cNvPr>
            <p:cNvSpPr txBox="1"/>
            <p:nvPr/>
          </p:nvSpPr>
          <p:spPr>
            <a:xfrm>
              <a:off x="5146479" y="3147521"/>
              <a:ext cx="365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763F287-2050-1367-D831-E6C1EDC9B5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Eukaryotic cells contain not just a nuclear genome</a:t>
            </a:r>
          </a:p>
          <a:p>
            <a:r>
              <a:rPr lang="en-US" dirty="0"/>
              <a:t>Also contain one or more organelle genomes</a:t>
            </a:r>
          </a:p>
          <a:p>
            <a:pPr lvl="1"/>
            <a:r>
              <a:rPr lang="en-US" dirty="0"/>
              <a:t>Mitochondria</a:t>
            </a:r>
          </a:p>
          <a:p>
            <a:pPr lvl="1"/>
            <a:r>
              <a:rPr lang="en-US" dirty="0"/>
              <a:t>Chloroplast</a:t>
            </a:r>
          </a:p>
        </p:txBody>
      </p:sp>
    </p:spTree>
    <p:extLst>
      <p:ext uri="{BB962C8B-B14F-4D97-AF65-F5344CB8AC3E}">
        <p14:creationId xmlns:p14="http://schemas.microsoft.com/office/powerpoint/2010/main" val="425674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408800" y="1843088"/>
            <a:ext cx="4269504" cy="4082610"/>
            <a:chOff x="3406243" y="2591891"/>
            <a:chExt cx="3072774" cy="3136338"/>
          </a:xfrm>
        </p:grpSpPr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3406243" y="2591891"/>
              <a:ext cx="3072774" cy="3136338"/>
              <a:chOff x="6482384" y="1491592"/>
              <a:chExt cx="2155871" cy="220046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6482384" y="1491592"/>
                <a:ext cx="2155871" cy="2200468"/>
                <a:chOff x="6482384" y="1491592"/>
                <a:chExt cx="2155871" cy="2200468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6482384" y="1491592"/>
                  <a:ext cx="2155871" cy="220046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7248593" y="2410299"/>
                  <a:ext cx="871209" cy="856558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866308" y="1964174"/>
                  <a:ext cx="457753" cy="428279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991129" y="2099644"/>
                <a:ext cx="1143049" cy="868497"/>
                <a:chOff x="6991129" y="2099644"/>
                <a:chExt cx="1143049" cy="868497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7438298" y="2709016"/>
                  <a:ext cx="695880" cy="259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Aa Bb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991129" y="2099644"/>
                  <a:ext cx="256759" cy="259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C</a:t>
                  </a:r>
                </a:p>
              </p:txBody>
            </p:sp>
          </p:grpSp>
        </p:grpSp>
        <p:sp>
          <p:nvSpPr>
            <p:cNvPr id="20" name="Oval 19"/>
            <p:cNvSpPr/>
            <p:nvPr/>
          </p:nvSpPr>
          <p:spPr>
            <a:xfrm>
              <a:off x="4938414" y="2960250"/>
              <a:ext cx="652438" cy="61042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08930" y="3111517"/>
              <a:ext cx="365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07324" y="3601734"/>
            <a:ext cx="3715071" cy="976419"/>
            <a:chOff x="713924" y="3875892"/>
            <a:chExt cx="3715071" cy="976419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796909" y="3875892"/>
              <a:ext cx="934684" cy="7726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2796909" y="4648499"/>
              <a:ext cx="1632086" cy="2038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3924" y="4390646"/>
              <a:ext cx="2177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Photosynthesis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844062" y="4491745"/>
            <a:ext cx="95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ym typeface="Wingdings"/>
              </a:rPr>
              <a:t></a:t>
            </a:r>
            <a:endParaRPr lang="en-US" sz="4000" dirty="0"/>
          </a:p>
        </p:txBody>
      </p:sp>
      <p:sp>
        <p:nvSpPr>
          <p:cNvPr id="33" name="Title 9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Cytonuclear co-evolution</a:t>
            </a: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>
          <a:xfrm>
            <a:off x="1151619" y="1441795"/>
            <a:ext cx="5892287" cy="5060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endParaRPr lang="en-US" sz="1000" dirty="0"/>
          </a:p>
          <a:p>
            <a:pPr>
              <a:defRPr/>
            </a:pPr>
            <a:r>
              <a:rPr lang="en-US" sz="3000" dirty="0"/>
              <a:t>Co-adaptation</a:t>
            </a:r>
          </a:p>
          <a:p>
            <a:pPr lvl="2">
              <a:defRPr/>
            </a:pPr>
            <a:endParaRPr lang="en-US" sz="1200" dirty="0"/>
          </a:p>
          <a:p>
            <a:pPr lvl="2">
              <a:defRPr/>
            </a:pPr>
            <a:endParaRPr lang="en-US" dirty="0"/>
          </a:p>
          <a:p>
            <a:pPr>
              <a:defRPr/>
            </a:pPr>
            <a:endParaRPr lang="en-US" sz="1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7651555" y="2826183"/>
            <a:ext cx="3603484" cy="1412479"/>
            <a:chOff x="5221810" y="3322447"/>
            <a:chExt cx="3603484" cy="1412479"/>
          </a:xfrm>
        </p:grpSpPr>
        <p:grpSp>
          <p:nvGrpSpPr>
            <p:cNvPr id="38" name="Group 37"/>
            <p:cNvGrpSpPr/>
            <p:nvPr/>
          </p:nvGrpSpPr>
          <p:grpSpPr>
            <a:xfrm>
              <a:off x="5221810" y="3322447"/>
              <a:ext cx="3603484" cy="1326053"/>
              <a:chOff x="5221810" y="3322447"/>
              <a:chExt cx="3603484" cy="1326053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221810" y="3322447"/>
                <a:ext cx="1425915" cy="6494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5561213" y="3971932"/>
                <a:ext cx="1086512" cy="6765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647725" y="3741099"/>
                <a:ext cx="2177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Respiration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154304" y="4027040"/>
              <a:ext cx="952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ym typeface="Wingdings"/>
                </a:rPr>
                <a:t></a:t>
              </a:r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95125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9.4.33"/>
  <p:tag name="PPTVERSION" val="16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9333c23-cac7-42f4-9989-5cee3d4a79c0}" enabled="0" method="" siteId="{e9333c23-cac7-42f4-9989-5cee3d4a79c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{A2E2A718-E168-084D-ACDE-1C90C94C5B6E}tf10001069</Template>
  <TotalTime>11280</TotalTime>
  <Words>1424</Words>
  <Application>Microsoft Macintosh PowerPoint</Application>
  <PresentationFormat>Widescreen</PresentationFormat>
  <Paragraphs>264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Genetic Incompatibility Lab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Nuclear versus organelle genomes</vt:lpstr>
      <vt:lpstr>PowerPoint Presentation</vt:lpstr>
      <vt:lpstr>Types of genetic variation that could contribute to genetic incompatibility</vt:lpstr>
      <vt:lpstr>Genetic incompatibility in C. americana</vt:lpstr>
      <vt:lpstr>Types of genetic variation</vt:lpstr>
      <vt:lpstr>Is there a relationship between extent of structural variation in the chloroplast genome in C. americana and strength of genetic incompatibility?</vt:lpstr>
      <vt:lpstr>Is there a relationship between extent of structural variation in the chloroplast genome in C. americana and strength of genetic incompatibility?</vt:lpstr>
      <vt:lpstr>Scoring genetic incompatibility</vt:lpstr>
      <vt:lpstr>Is there a relationship between extent of structural variation in the chloroplast genome in C. americana and strength of genetic incompatibility?</vt:lpstr>
      <vt:lpstr>PowerPoint Presentation</vt:lpstr>
      <vt:lpstr>PowerPoint Presentation</vt:lpstr>
      <vt:lpstr>Types of genetic variation – how do we identify these?</vt:lpstr>
      <vt:lpstr>Our approach – Long-read high throughput sequencing to sequence the chloroplast genome</vt:lpstr>
      <vt:lpstr>How nanopore sequencing works</vt:lpstr>
      <vt:lpstr>Preparing DNA for nanopore sequencing</vt:lpstr>
      <vt:lpstr>How does basecalling of nanopore data work?</vt:lpstr>
      <vt:lpstr>Where do nanopores come from?</vt:lpstr>
      <vt:lpstr>PowerPoint Presentation</vt:lpstr>
      <vt:lpstr>Is there a relationship between extent of structural variation in the chloroplast genome in C. americana and strength of genetic incompatibility?</vt:lpstr>
      <vt:lpstr>What relationship do you expect?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Barnard-Kubow, Karen Beth - barnarkb</dc:creator>
  <cp:lastModifiedBy>Barnard-Kubow, Karen Beth - barnarkb</cp:lastModifiedBy>
  <cp:revision>10</cp:revision>
  <dcterms:created xsi:type="dcterms:W3CDTF">2022-10-26T12:52:05Z</dcterms:created>
  <dcterms:modified xsi:type="dcterms:W3CDTF">2025-06-17T18:52:03Z</dcterms:modified>
</cp:coreProperties>
</file>